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embeddings/oleObject1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92"/>
  </p:notesMasterIdLst>
  <p:handoutMasterIdLst>
    <p:handoutMasterId r:id="rId93"/>
  </p:handoutMasterIdLst>
  <p:sldIdLst>
    <p:sldId id="304" r:id="rId3"/>
    <p:sldId id="310" r:id="rId4"/>
    <p:sldId id="434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7" r:id="rId15"/>
    <p:sldId id="448" r:id="rId16"/>
    <p:sldId id="450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3" r:id="rId26"/>
    <p:sldId id="484" r:id="rId27"/>
    <p:sldId id="485" r:id="rId28"/>
    <p:sldId id="489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508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362" r:id="rId46"/>
    <p:sldId id="321" r:id="rId47"/>
    <p:sldId id="427" r:id="rId48"/>
    <p:sldId id="322" r:id="rId49"/>
    <p:sldId id="343" r:id="rId50"/>
    <p:sldId id="525" r:id="rId51"/>
    <p:sldId id="418" r:id="rId52"/>
    <p:sldId id="414" r:id="rId53"/>
    <p:sldId id="415" r:id="rId54"/>
    <p:sldId id="416" r:id="rId55"/>
    <p:sldId id="417" r:id="rId56"/>
    <p:sldId id="347" r:id="rId57"/>
    <p:sldId id="402" r:id="rId58"/>
    <p:sldId id="403" r:id="rId59"/>
    <p:sldId id="404" r:id="rId60"/>
    <p:sldId id="348" r:id="rId61"/>
    <p:sldId id="526" r:id="rId62"/>
    <p:sldId id="522" r:id="rId63"/>
    <p:sldId id="520" r:id="rId64"/>
    <p:sldId id="521" r:id="rId65"/>
    <p:sldId id="374" r:id="rId66"/>
    <p:sldId id="433" r:id="rId67"/>
    <p:sldId id="395" r:id="rId68"/>
    <p:sldId id="376" r:id="rId69"/>
    <p:sldId id="375" r:id="rId70"/>
    <p:sldId id="377" r:id="rId71"/>
    <p:sldId id="378" r:id="rId72"/>
    <p:sldId id="388" r:id="rId73"/>
    <p:sldId id="396" r:id="rId74"/>
    <p:sldId id="391" r:id="rId75"/>
    <p:sldId id="389" r:id="rId76"/>
    <p:sldId id="393" r:id="rId77"/>
    <p:sldId id="394" r:id="rId78"/>
    <p:sldId id="397" r:id="rId79"/>
    <p:sldId id="390" r:id="rId80"/>
    <p:sldId id="400" r:id="rId81"/>
    <p:sldId id="401" r:id="rId82"/>
    <p:sldId id="424" r:id="rId83"/>
    <p:sldId id="413" r:id="rId84"/>
    <p:sldId id="421" r:id="rId85"/>
    <p:sldId id="419" r:id="rId86"/>
    <p:sldId id="428" r:id="rId87"/>
    <p:sldId id="426" r:id="rId88"/>
    <p:sldId id="423" r:id="rId89"/>
    <p:sldId id="435" r:id="rId90"/>
    <p:sldId id="436" r:id="rId9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33CC"/>
    <a:srgbClr val="313131"/>
    <a:srgbClr val="474747"/>
    <a:srgbClr val="000000"/>
    <a:srgbClr val="DBDBDB"/>
    <a:srgbClr val="004800"/>
    <a:srgbClr val="1711D6"/>
    <a:srgbClr val="274FC8"/>
    <a:srgbClr val="8C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4" autoAdjust="0"/>
    <p:restoredTop sz="87884" autoAdjust="0"/>
  </p:normalViewPr>
  <p:slideViewPr>
    <p:cSldViewPr snapToGrid="0" snapToObjects="1">
      <p:cViewPr varScale="1">
        <p:scale>
          <a:sx n="90" d="100"/>
          <a:sy n="90" d="100"/>
        </p:scale>
        <p:origin x="-1392" y="-112"/>
      </p:cViewPr>
      <p:guideLst>
        <p:guide orient="horz" pos="2160"/>
        <p:guide orient="horz" pos="2880"/>
        <p:guide pos="288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8FDC30-7ED5-A347-B584-F48DA762AE33}" type="datetimeFigureOut">
              <a:rPr lang="en-US"/>
              <a:pPr>
                <a:defRPr/>
              </a:pPr>
              <a:t>8/25/17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53CFBE5-14D7-F048-A5AB-F3B71AC812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80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A4B0798-91C6-FB4D-923C-3717AD916DC9}" type="datetimeFigureOut">
              <a:rPr lang="en-US"/>
              <a:pPr>
                <a:defRPr/>
              </a:pPr>
              <a:t>8/25/17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C51615-A594-DF4F-83EE-45DF89B17A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66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9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9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4F37501-3FB6-4468-AB4A-120B10277ADB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16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10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4F37501-3FB6-4468-AB4A-120B10277ADB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17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711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F6109C-DF99-42AC-9294-CD077CC6AC1D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18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57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F6109C-DF99-42AC-9294-CD077CC6AC1D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19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33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F6109C-DF99-42AC-9294-CD077CC6AC1D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20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014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F6109C-DF99-42AC-9294-CD077CC6AC1D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21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260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F6109C-DF99-42AC-9294-CD077CC6AC1D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22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300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3F6109C-DF99-42AC-9294-CD077CC6AC1D}" type="slidenum">
              <a:rPr lang="zh-CN" altLang="en-US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eaLnBrk="1" hangingPunct="1"/>
              <a:t>23</a:t>
            </a:fld>
            <a:endParaRPr lang="zh-CN" altLang="en-US" sz="12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9975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703263"/>
            <a:ext cx="4637087" cy="3478212"/>
          </a:xfrm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6425"/>
            <a:ext cx="50292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4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75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32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9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718" tIns="43359" rIns="86718" bIns="43359"/>
          <a:lstStyle>
            <a:lvl1pPr defTabSz="909638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09638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fld id="{53C9B79D-CF71-44DA-A192-139A9AACAB23}" type="slidenum">
              <a:rPr lang="en-GB" altLang="en-US"/>
              <a:pPr algn="ctr"/>
              <a:t>29</a:t>
            </a:fld>
            <a:endParaRPr lang="en-GB" altLang="en-US"/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28663"/>
            <a:ext cx="4799012" cy="3598862"/>
          </a:xfrm>
          <a:solidFill>
            <a:srgbClr val="FFFFFF"/>
          </a:solidFill>
          <a:ln/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48350" cy="42338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65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0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Named registers are </a:t>
            </a:r>
            <a:r>
              <a:rPr lang="en-US" altLang="en-US" i="1" smtClean="0">
                <a:latin typeface="Times New Roman" panose="02020603050405020304" pitchFamily="18" charset="0"/>
              </a:rPr>
              <a:t>flakey</a:t>
            </a:r>
            <a:endParaRPr lang="en-US" altLang="en-US" smtClean="0">
              <a:latin typeface="Times New Roman" panose="02020603050405020304" pitchFamily="18" charset="0"/>
            </a:endParaRP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9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So here is the general process for programming a P4 target.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manufacturer of the target provides the P4 programmer with 3 things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target itself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 compiler that takes in the P4 program and generates the data-plane runtime implementation for the target, as well as an API to allow the control plane to interact with the tables and other </a:t>
            </a:r>
            <a:r>
              <a:rPr lang="en-US" baseline="0" dirty="0" err="1" smtClean="0"/>
              <a:t>stateful</a:t>
            </a:r>
            <a:r>
              <a:rPr lang="en-US" baseline="0" dirty="0" smtClean="0"/>
              <a:t> elements in the data-plane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manufacturer also provides a P4 architecture model for their target that the user then instantiates with their P4 program.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Target = </a:t>
            </a:r>
            <a:r>
              <a:rPr lang="en-US" baseline="0" dirty="0" err="1" smtClean="0"/>
              <a:t>NetFPGA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P4 compiler = P4-&gt;</a:t>
            </a:r>
            <a:r>
              <a:rPr lang="en-US" baseline="0" dirty="0" err="1" smtClean="0"/>
              <a:t>NetFPGA</a:t>
            </a:r>
            <a:r>
              <a:rPr lang="en-US" baseline="0" dirty="0" smtClean="0"/>
              <a:t> Workflow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80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 is the particular P4</a:t>
            </a:r>
            <a:r>
              <a:rPr lang="en-US" baseline="0" dirty="0" smtClean="0"/>
              <a:t> architecture model that we are currently using for the SUME target, which we are calling the </a:t>
            </a:r>
            <a:r>
              <a:rPr lang="en-US" baseline="0" dirty="0" err="1" smtClean="0"/>
              <a:t>SimpleSumeSwitch</a:t>
            </a:r>
            <a:r>
              <a:rPr lang="en-US" baseline="0" dirty="0" smtClean="0"/>
              <a:t> architecture because it is pretty much the most basic thing that we could do.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As you can see,</a:t>
            </a:r>
            <a:r>
              <a:rPr lang="en-US" baseline="0" dirty="0" smtClean="0"/>
              <a:t> it consists of …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P4 programmer is responsible for filling in the implementation of the parser, match-action pipeline, and </a:t>
            </a:r>
            <a:r>
              <a:rPr lang="en-US" baseline="0" dirty="0" err="1" smtClean="0"/>
              <a:t>deparser</a:t>
            </a:r>
            <a:r>
              <a:rPr lang="en-US" baseline="0" dirty="0" smtClean="0"/>
              <a:t> with their P4 program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Name buses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axi_stream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axi_lite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27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Here is the current definition of the standard SUME metadata bus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bus consists of the fields that are set or used by other parts of the switch architecture outside of the parser, match-action pipeline, and </a:t>
            </a:r>
            <a:r>
              <a:rPr lang="en-US" baseline="0" dirty="0" err="1" smtClean="0"/>
              <a:t>deparser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consists of things like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4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Here</a:t>
            </a:r>
            <a:r>
              <a:rPr lang="en-US" baseline="0" dirty="0" smtClean="0"/>
              <a:t> is a comparison of the standard metadata fields in the </a:t>
            </a:r>
            <a:r>
              <a:rPr lang="en-US" baseline="0" dirty="0" err="1" smtClean="0"/>
              <a:t>SimpleSumeSwitch</a:t>
            </a:r>
            <a:r>
              <a:rPr lang="en-US" baseline="0" dirty="0" smtClean="0"/>
              <a:t> and the V1 model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As you can see there is some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4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Extern implementations must be able to accept</a:t>
            </a:r>
            <a:r>
              <a:rPr lang="en-US" baseline="0" dirty="0" smtClean="0"/>
              <a:t> data on every clock cycle, so they must be pipelined if they take more than 1 clock cycle </a:t>
            </a:r>
            <a:r>
              <a:rPr lang="en-US" baseline="0" smtClean="0"/>
              <a:t>to complete.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85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Tools to help write </a:t>
            </a:r>
            <a:r>
              <a:rPr lang="en-US" dirty="0" err="1" smtClean="0"/>
              <a:t>testdata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sss_sdnet_tuples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scapy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Tools to help debug failing simulations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Parsing</a:t>
            </a:r>
            <a:r>
              <a:rPr lang="en-US" baseline="0" dirty="0" smtClean="0"/>
              <a:t> simulation output into header / metadata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4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EB513D-F764-4153-A517-A30CB6325A42}" type="slidenum">
              <a:rPr lang="zh-CN" altLang="en-US" b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pPr/>
              <a:t>6</a:t>
            </a:fld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015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Now I’ll briefly describe the process of compiling</a:t>
            </a:r>
            <a:r>
              <a:rPr lang="en-US" baseline="0" dirty="0" smtClean="0"/>
              <a:t> P4 programs using the Xilinx P4-SDNet </a:t>
            </a:r>
            <a:r>
              <a:rPr lang="en-US" baseline="0" dirty="0" err="1" smtClean="0"/>
              <a:t>toolchain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before I do, I want to clarify that P4-SDNet is an official Xilinx product, so I haven’t had much to do with it’s development other than helping to debug a few features here and there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was just fortunate enough to get the opportunity to put it to use for </a:t>
            </a:r>
            <a:r>
              <a:rPr lang="en-US" baseline="0" dirty="0" err="1" smtClean="0"/>
              <a:t>NetFPGA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51615-A594-DF4F-83EE-45DF89B17AE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29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8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2313"/>
            <a:ext cx="4797425" cy="3598862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8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444" tIns="46392" rIns="94444" bIns="46392"/>
          <a:lstStyle/>
          <a:p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6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7388"/>
            <a:ext cx="4567237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335" tIns="43882" rIns="89335" bIns="43882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1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7388"/>
            <a:ext cx="4567237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335" tIns="43882" rIns="89335" bIns="43882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3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7388"/>
            <a:ext cx="4567237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335" tIns="43882" rIns="89335" bIns="43882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70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13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24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eg"/><Relationship Id="rId5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.png"/><Relationship Id="rId5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.png"/><Relationship Id="rId5" Type="http://schemas.openxmlformats.org/officeDocument/2006/relationships/image" Target="../media/image6.jpeg"/><Relationship Id="rId6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4619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netfpga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2" y="6475413"/>
            <a:ext cx="1147390" cy="325568"/>
          </a:xfrm>
          <a:prstGeom prst="rect">
            <a:avLst/>
          </a:prstGeom>
        </p:spPr>
      </p:pic>
      <p:pic>
        <p:nvPicPr>
          <p:cNvPr id="1026" name="Picture 2" descr="https://www.thefastmode.com/media/k2/items/cache/bfd1c1bf0f19dbbe8f6733621075a427_XL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6426658"/>
            <a:ext cx="822324" cy="4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37" y="6510338"/>
            <a:ext cx="1130025" cy="2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310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210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netfpga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2" y="6475413"/>
            <a:ext cx="1147390" cy="325568"/>
          </a:xfrm>
          <a:prstGeom prst="rect">
            <a:avLst/>
          </a:prstGeom>
        </p:spPr>
      </p:pic>
      <p:pic>
        <p:nvPicPr>
          <p:cNvPr id="10" name="Picture 2" descr="https://www.thefastmode.com/media/k2/items/cache/bfd1c1bf0f19dbbe8f6733621075a427_XL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6426658"/>
            <a:ext cx="822324" cy="4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5641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9" name="Picture 8" descr="netfpga_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2" y="6475413"/>
            <a:ext cx="1147390" cy="325568"/>
          </a:xfrm>
          <a:prstGeom prst="rect">
            <a:avLst/>
          </a:prstGeom>
        </p:spPr>
      </p:pic>
      <p:pic>
        <p:nvPicPr>
          <p:cNvPr id="10" name="Picture 2" descr="https://www.thefastmode.com/media/k2/items/cache/bfd1c1bf0f19dbbe8f6733621075a427_XL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6426658"/>
            <a:ext cx="822324" cy="4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9247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7475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290D498-541B-764C-93F7-7CCDB9974771}" type="slidenum">
              <a:rPr lang="en-US" sz="1000" smtClean="0"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4529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64714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5476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0235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pic>
        <p:nvPicPr>
          <p:cNvPr id="9" name="Picture 8" descr="netfpga_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2" y="6475413"/>
            <a:ext cx="1147390" cy="325568"/>
          </a:xfrm>
          <a:prstGeom prst="rect">
            <a:avLst/>
          </a:prstGeom>
        </p:spPr>
      </p:pic>
      <p:pic>
        <p:nvPicPr>
          <p:cNvPr id="10" name="Picture 2" descr="https://www.thefastmode.com/media/k2/items/cache/bfd1c1bf0f19dbbe8f6733621075a427_XL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6426658"/>
            <a:ext cx="822324" cy="4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37" y="6510338"/>
            <a:ext cx="1130025" cy="2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89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9017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F0A3273-100A-F74A-AD55-7BE7BDF587D1}" type="slidenum">
              <a:rPr lang="en-US" sz="1000" smtClean="0"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9808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7382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14713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4475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98871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205422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68FA8B43-678B-5B44-BCEB-AAC3EE2EFB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Xilinx_logo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46" y="6490181"/>
            <a:ext cx="960361" cy="183819"/>
          </a:xfrm>
          <a:prstGeom prst="rect">
            <a:avLst/>
          </a:prstGeom>
        </p:spPr>
      </p:pic>
      <p:pic>
        <p:nvPicPr>
          <p:cNvPr id="3" name="Picture 2" descr="netfpga_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5" y="6373682"/>
            <a:ext cx="1147390" cy="325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33" y="6439097"/>
            <a:ext cx="1130025" cy="2349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73" r:id="rId8"/>
    <p:sldLayoutId id="2147484074" r:id="rId9"/>
    <p:sldLayoutId id="2147484076" r:id="rId10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0BDC7FD-4EBB-1748-9555-F553E59D38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Xilinx_logo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6" y="6490181"/>
            <a:ext cx="960361" cy="183819"/>
          </a:xfrm>
          <a:prstGeom prst="rect">
            <a:avLst/>
          </a:prstGeom>
        </p:spPr>
      </p:pic>
      <p:pic>
        <p:nvPicPr>
          <p:cNvPr id="9" name="Picture 8" descr="netfpga_logo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" y="6373682"/>
            <a:ext cx="1147390" cy="325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tags" Target="../tags/tag10.xml"/><Relationship Id="rId12" Type="http://schemas.openxmlformats.org/officeDocument/2006/relationships/tags" Target="../tags/tag11.xml"/><Relationship Id="rId13" Type="http://schemas.openxmlformats.org/officeDocument/2006/relationships/tags" Target="../tags/tag12.xml"/><Relationship Id="rId14" Type="http://schemas.openxmlformats.org/officeDocument/2006/relationships/tags" Target="../tags/tag13.xml"/><Relationship Id="rId15" Type="http://schemas.openxmlformats.org/officeDocument/2006/relationships/slideLayout" Target="../slideLayouts/slideLayout8.xml"/><Relationship Id="rId16" Type="http://schemas.openxmlformats.org/officeDocument/2006/relationships/notesSlide" Target="../notesSlides/notesSlide20.xml"/><Relationship Id="rId17" Type="http://schemas.openxmlformats.org/officeDocument/2006/relationships/oleObject" Target="../embeddings/oleObject1.bin"/><Relationship Id="rId18" Type="http://schemas.openxmlformats.org/officeDocument/2006/relationships/image" Target="../media/image25.w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tags" Target="../tags/tag2.xml"/><Relationship Id="rId4" Type="http://schemas.openxmlformats.org/officeDocument/2006/relationships/tags" Target="../tags/tag3.xml"/><Relationship Id="rId5" Type="http://schemas.openxmlformats.org/officeDocument/2006/relationships/tags" Target="../tags/tag4.xml"/><Relationship Id="rId6" Type="http://schemas.openxmlformats.org/officeDocument/2006/relationships/tags" Target="../tags/tag5.xml"/><Relationship Id="rId7" Type="http://schemas.openxmlformats.org/officeDocument/2006/relationships/tags" Target="../tags/tag6.xml"/><Relationship Id="rId8" Type="http://schemas.openxmlformats.org/officeDocument/2006/relationships/tags" Target="../tags/tag7.xml"/><Relationship Id="rId9" Type="http://schemas.openxmlformats.org/officeDocument/2006/relationships/tags" Target="../tags/tag8.xml"/><Relationship Id="rId10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university/donation-program.html" TargetMode="External"/><Relationship Id="rId4" Type="http://schemas.openxmlformats.org/officeDocument/2006/relationships/hyperlink" Target="https://netfpga.wufoo.com/forms/netfpga-special-pricing-request/" TargetMode="External"/><Relationship Id="rId5" Type="http://schemas.openxmlformats.org/officeDocument/2006/relationships/hyperlink" Target="http://store.digilentinc.com/netfpga-sume-virtex-7-fpga-development-board/" TargetMode="External"/><Relationship Id="rId6" Type="http://schemas.openxmlformats.org/officeDocument/2006/relationships/hyperlink" Target="https://github.com/NetFPGA/P4-NetFPGA-public/wiki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oo.gl/forms/h7RbYmKZL7H4EaUf1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alvnc.com/en/connect/download/viewer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etFPGA/P4-NetFPGA-public/wiki/Tutorial-Assignments" TargetMode="External"/><Relationship Id="rId3" Type="http://schemas.openxmlformats.org/officeDocument/2006/relationships/hyperlink" Target="https://tinyurl.com/P4-NetFPGA-SIGCOMM-17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43.png"/><Relationship Id="rId13" Type="http://schemas.openxmlformats.org/officeDocument/2006/relationships/image" Target="../media/image44.jpeg"/><Relationship Id="rId14" Type="http://schemas.openxmlformats.org/officeDocument/2006/relationships/image" Target="../media/image45.jpe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jpe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jpeg"/><Relationship Id="rId10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42801" y="3916840"/>
            <a:ext cx="8229600" cy="106205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Stephen Ibanez, </a:t>
            </a:r>
            <a:r>
              <a:rPr lang="en-US" dirty="0" err="1" smtClean="0">
                <a:solidFill>
                  <a:schemeClr val="bg2"/>
                </a:solidFill>
                <a:ea typeface="+mn-ea"/>
                <a:cs typeface="+mn-cs"/>
              </a:rPr>
              <a:t>Noa</a:t>
            </a: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ea typeface="+mn-ea"/>
                <a:cs typeface="+mn-cs"/>
              </a:rPr>
              <a:t>Zilberman</a:t>
            </a: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Robert Halstead, Sean </a:t>
            </a:r>
            <a:r>
              <a:rPr lang="en-US" dirty="0" smtClean="0">
                <a:solidFill>
                  <a:schemeClr val="bg2"/>
                </a:solidFill>
              </a:rPr>
              <a:t>Choi, </a:t>
            </a:r>
            <a:r>
              <a:rPr lang="en-US" dirty="0" smtClean="0">
                <a:solidFill>
                  <a:schemeClr val="bg2"/>
                </a:solidFill>
                <a:ea typeface="+mn-ea"/>
                <a:cs typeface="+mn-cs"/>
              </a:rPr>
              <a:t>Gianni </a:t>
            </a:r>
            <a:r>
              <a:rPr lang="en-US" dirty="0" err="1" smtClean="0">
                <a:solidFill>
                  <a:schemeClr val="bg2"/>
                </a:solidFill>
                <a:ea typeface="+mn-ea"/>
                <a:cs typeface="+mn-cs"/>
              </a:rPr>
              <a:t>Antichi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698480" y="2777717"/>
            <a:ext cx="7707313" cy="93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6600" dirty="0" smtClean="0">
                <a:latin typeface="Arial" charset="0"/>
              </a:rPr>
              <a:t>Tutorial</a:t>
            </a:r>
            <a:endParaRPr lang="en-US" sz="6600" dirty="0">
              <a:latin typeface="Arial" charset="0"/>
            </a:endParaRPr>
          </a:p>
        </p:txBody>
      </p:sp>
      <p:pic>
        <p:nvPicPr>
          <p:cNvPr id="3" name="Picture 2" descr="P4-NetFPG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4" y="1085518"/>
            <a:ext cx="7512169" cy="1250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SimSun" panose="02010600030101010101" pitchFamily="2" charset="-122"/>
              </a:rPr>
              <a:t>Community</a:t>
            </a:r>
            <a:endParaRPr lang="en-US" altLang="zh-CN" sz="1600" dirty="0" smtClean="0">
              <a:ea typeface="SimSun" panose="02010600030101010101" pitchFamily="2" charset="-122"/>
            </a:endParaRPr>
          </a:p>
        </p:txBody>
      </p:sp>
      <p:sp>
        <p:nvSpPr>
          <p:cNvPr id="16388" name="TextBox 33"/>
          <p:cNvSpPr txBox="1">
            <a:spLocks noChangeArrowheads="1"/>
          </p:cNvSpPr>
          <p:nvPr/>
        </p:nvSpPr>
        <p:spPr bwMode="auto">
          <a:xfrm>
            <a:off x="1414463" y="1717675"/>
            <a:ext cx="185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200">
              <a:solidFill>
                <a:srgbClr val="008000"/>
              </a:solidFill>
            </a:endParaRPr>
          </a:p>
        </p:txBody>
      </p:sp>
      <p:sp>
        <p:nvSpPr>
          <p:cNvPr id="5" name="Content Placeholder 35"/>
          <p:cNvSpPr>
            <a:spLocks noGrp="1"/>
          </p:cNvSpPr>
          <p:nvPr>
            <p:ph idx="4294967295"/>
          </p:nvPr>
        </p:nvSpPr>
        <p:spPr>
          <a:xfrm>
            <a:off x="685800" y="1250372"/>
            <a:ext cx="8458200" cy="5105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b="0" dirty="0" smtClean="0"/>
              <a:t>Wiki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0" dirty="0" smtClean="0"/>
              <a:t>Documentation </a:t>
            </a:r>
          </a:p>
          <a:p>
            <a:pPr lvl="2"/>
            <a:r>
              <a:rPr lang="en-US" altLang="en-US" sz="2400" dirty="0" smtClean="0">
                <a:solidFill>
                  <a:schemeClr val="tx1"/>
                </a:solidFill>
              </a:rPr>
              <a:t>User</a:t>
            </a:r>
            <a:r>
              <a:rPr lang="en-GB" altLang="en-US" sz="2400" dirty="0" smtClean="0">
                <a:solidFill>
                  <a:schemeClr val="tx1"/>
                </a:solidFill>
              </a:rPr>
              <a:t>’</a:t>
            </a:r>
            <a:r>
              <a:rPr lang="en-US" altLang="ja-JP" sz="2400" dirty="0" smtClean="0">
                <a:solidFill>
                  <a:schemeClr val="tx1"/>
                </a:solidFill>
              </a:rPr>
              <a:t>s Guide 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“</a:t>
            </a:r>
            <a:r>
              <a:rPr lang="en-US" altLang="ja-JP" sz="2400" i="1" dirty="0" smtClean="0">
                <a:solidFill>
                  <a:schemeClr val="tx1"/>
                </a:solidFill>
              </a:rPr>
              <a:t>so you just got your first </a:t>
            </a:r>
            <a:r>
              <a:rPr lang="en-US" altLang="ja-JP" sz="2400" i="1" dirty="0" err="1" smtClean="0">
                <a:solidFill>
                  <a:schemeClr val="tx1"/>
                </a:solidFill>
              </a:rPr>
              <a:t>NetFPGA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”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lvl="2"/>
            <a:r>
              <a:rPr lang="en-US" altLang="en-US" sz="2400" dirty="0" smtClean="0">
                <a:solidFill>
                  <a:schemeClr val="tx1"/>
                </a:solidFill>
              </a:rPr>
              <a:t>Developer</a:t>
            </a:r>
            <a:r>
              <a:rPr lang="en-GB" altLang="en-US" sz="2400" dirty="0" smtClean="0">
                <a:solidFill>
                  <a:schemeClr val="tx1"/>
                </a:solidFill>
              </a:rPr>
              <a:t>’</a:t>
            </a:r>
            <a:r>
              <a:rPr lang="en-US" altLang="ja-JP" sz="2400" dirty="0" smtClean="0">
                <a:solidFill>
                  <a:schemeClr val="tx1"/>
                </a:solidFill>
              </a:rPr>
              <a:t>s Guide 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“</a:t>
            </a:r>
            <a:r>
              <a:rPr lang="en-US" altLang="ja-JP" sz="2400" i="1" dirty="0" smtClean="0">
                <a:solidFill>
                  <a:schemeClr val="tx1"/>
                </a:solidFill>
              </a:rPr>
              <a:t>so you want to build a …</a:t>
            </a:r>
            <a:r>
              <a:rPr lang="en-US" altLang="en-US" sz="2400" i="1" dirty="0" smtClean="0">
                <a:solidFill>
                  <a:schemeClr val="tx1"/>
                </a:solidFill>
              </a:rPr>
              <a:t>”</a:t>
            </a:r>
            <a:endParaRPr lang="en-US" altLang="ja-JP" sz="2400" i="1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0" dirty="0" smtClean="0"/>
              <a:t>Encourage users to contribute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b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0" dirty="0" smtClean="0"/>
              <a:t>Forums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0" dirty="0" smtClean="0"/>
              <a:t>Support by users for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0" dirty="0" smtClean="0"/>
              <a:t>Active community - 10s-100s of posts/week</a:t>
            </a:r>
          </a:p>
        </p:txBody>
      </p:sp>
    </p:spTree>
    <p:extLst>
      <p:ext uri="{BB962C8B-B14F-4D97-AF65-F5344CB8AC3E}">
        <p14:creationId xmlns:p14="http://schemas.microsoft.com/office/powerpoint/2010/main" val="416595807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948776" y="320525"/>
            <a:ext cx="7707862" cy="650699"/>
          </a:xfrm>
        </p:spPr>
        <p:txBody>
          <a:bodyPr/>
          <a:lstStyle/>
          <a:p>
            <a:r>
              <a:rPr lang="en-US" altLang="en-US" sz="3200" dirty="0" smtClean="0"/>
              <a:t>International Community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8458200" cy="5105400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sz="2400" dirty="0" smtClean="0"/>
              <a:t>Over 1,200 users, using over 3500 cards at</a:t>
            </a:r>
          </a:p>
          <a:p>
            <a:pPr marL="0" indent="0" algn="ctr">
              <a:buFontTx/>
              <a:buNone/>
            </a:pPr>
            <a:r>
              <a:rPr lang="en-US" altLang="en-US" sz="2400" dirty="0" smtClean="0"/>
              <a:t>200 universities in over 47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296477"/>
            <a:ext cx="70580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905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05876" y="237166"/>
            <a:ext cx="7707862" cy="650699"/>
          </a:xfrm>
        </p:spPr>
        <p:txBody>
          <a:bodyPr/>
          <a:lstStyle/>
          <a:p>
            <a:r>
              <a:rPr lang="en-US" altLang="zh-CN" sz="3200" dirty="0" err="1" smtClean="0">
                <a:ea typeface="SimSun" panose="02010600030101010101" pitchFamily="2" charset="-122"/>
              </a:rPr>
              <a:t>NetFPGA’s</a:t>
            </a:r>
            <a:r>
              <a:rPr lang="en-US" altLang="zh-CN" sz="3200" dirty="0" smtClean="0">
                <a:ea typeface="SimSun" panose="02010600030101010101" pitchFamily="2" charset="-122"/>
              </a:rPr>
              <a:t> Defining Characteristics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4294967295"/>
          </p:nvPr>
        </p:nvSpPr>
        <p:spPr>
          <a:xfrm>
            <a:off x="605876" y="1014845"/>
            <a:ext cx="8610600" cy="5105400"/>
          </a:xfrm>
        </p:spPr>
        <p:txBody>
          <a:bodyPr rtlCol="0">
            <a:noAutofit/>
          </a:bodyPr>
          <a:lstStyle/>
          <a:p>
            <a:pPr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sz="2400" u="sng" dirty="0" smtClean="0">
                <a:ea typeface="宋体" charset="0"/>
                <a:cs typeface="宋体" charset="0"/>
              </a:rPr>
              <a:t>Line-Rate</a:t>
            </a:r>
            <a:endParaRPr lang="en-US" altLang="zh-CN" sz="2400" dirty="0" smtClean="0">
              <a:ea typeface="宋体" charset="0"/>
              <a:cs typeface="宋体" charset="0"/>
            </a:endParaRPr>
          </a:p>
          <a:p>
            <a:pPr marL="569913" lvl="1" indent="-225425" fontAlgn="auto">
              <a:spcBef>
                <a:spcPts val="10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altLang="zh-CN" sz="2000" dirty="0" smtClean="0">
                <a:ea typeface="宋体" charset="0"/>
                <a:cs typeface="宋体" charset="0"/>
              </a:rPr>
              <a:t>Processes back-to-back packets </a:t>
            </a:r>
            <a:endParaRPr lang="en-US" altLang="zh-CN" sz="1600" dirty="0" smtClean="0">
              <a:ea typeface="宋体" charset="0"/>
              <a:cs typeface="宋体" charset="0"/>
            </a:endParaRP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Without dropping packets 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At full rate</a:t>
            </a:r>
          </a:p>
          <a:p>
            <a:pPr marL="569913" lvl="1" indent="-225425" fontAlgn="auto">
              <a:spcBef>
                <a:spcPts val="10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altLang="zh-CN" sz="2000" dirty="0" smtClean="0">
                <a:ea typeface="宋体" charset="0"/>
                <a:cs typeface="宋体" charset="0"/>
              </a:rPr>
              <a:t>Operating on packet headers </a:t>
            </a:r>
            <a:endParaRPr lang="en-US" altLang="zh-CN" sz="1600" dirty="0" smtClean="0">
              <a:ea typeface="宋体" charset="0"/>
              <a:cs typeface="宋体" charset="0"/>
            </a:endParaRP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For switching, routing, and firewall rules</a:t>
            </a:r>
          </a:p>
          <a:p>
            <a:pPr marL="569913" lvl="1" indent="-225425" fontAlgn="auto">
              <a:spcBef>
                <a:spcPts val="10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altLang="zh-CN" sz="2000" dirty="0" smtClean="0">
                <a:ea typeface="宋体" charset="0"/>
                <a:cs typeface="宋体" charset="0"/>
              </a:rPr>
              <a:t>And packet payloads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For content processing and intrusion prevention</a:t>
            </a:r>
            <a:r>
              <a:rPr lang="en-US" altLang="zh-CN" dirty="0" smtClean="0">
                <a:ea typeface="宋体" charset="0"/>
                <a:cs typeface="宋体" charset="0"/>
              </a:rPr>
              <a:t/>
            </a:r>
            <a:br>
              <a:rPr lang="en-US" altLang="zh-CN" dirty="0" smtClean="0">
                <a:ea typeface="宋体" charset="0"/>
                <a:cs typeface="宋体" charset="0"/>
              </a:rPr>
            </a:br>
            <a:endParaRPr lang="en-US" altLang="zh-CN" dirty="0" smtClean="0">
              <a:ea typeface="宋体" charset="0"/>
              <a:cs typeface="宋体" charset="0"/>
            </a:endParaRPr>
          </a:p>
          <a:p>
            <a:pPr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sz="2400" u="sng" dirty="0" smtClean="0">
                <a:ea typeface="宋体" charset="0"/>
                <a:cs typeface="宋体" charset="0"/>
              </a:rPr>
              <a:t>Open-source Hardware</a:t>
            </a:r>
            <a:r>
              <a:rPr lang="en-US" altLang="zh-CN" sz="2400" dirty="0" smtClean="0">
                <a:ea typeface="宋体" charset="0"/>
                <a:cs typeface="宋体" charset="0"/>
              </a:rPr>
              <a:t> </a:t>
            </a:r>
          </a:p>
          <a:p>
            <a:pPr marL="623888" lvl="1" indent="-260350" fontAlgn="auto">
              <a:spcBef>
                <a:spcPts val="10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altLang="zh-CN" sz="2000" dirty="0" smtClean="0">
                <a:ea typeface="宋体" charset="0"/>
                <a:cs typeface="宋体" charset="0"/>
              </a:rPr>
              <a:t>Similar to open-source software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Full source code available 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BSD-Style License for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SUME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, LGPL 2.1 for 10G</a:t>
            </a:r>
          </a:p>
          <a:p>
            <a:pPr marL="623888" lvl="1" indent="-260350" fontAlgn="auto">
              <a:spcBef>
                <a:spcPts val="100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altLang="zh-CN" sz="2000" dirty="0" smtClean="0">
                <a:ea typeface="宋体" charset="0"/>
                <a:cs typeface="宋体" charset="0"/>
              </a:rPr>
              <a:t>But harder, because 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Hardware modules must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meet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timing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Verilog &amp; VHDL Components have more complex interfaces </a:t>
            </a:r>
          </a:p>
          <a:p>
            <a:pPr marL="811213" lvl="2" indent="-271463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charset="0"/>
                <a:cs typeface="宋体" charset="0"/>
              </a:rPr>
              <a:t>Hardware designers need high confidence in specification of modules</a:t>
            </a:r>
          </a:p>
        </p:txBody>
      </p:sp>
    </p:spTree>
    <p:extLst>
      <p:ext uri="{BB962C8B-B14F-4D97-AF65-F5344CB8AC3E}">
        <p14:creationId xmlns:p14="http://schemas.microsoft.com/office/powerpoint/2010/main" val="73687325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668221" y="154038"/>
            <a:ext cx="7707862" cy="650699"/>
          </a:xfrm>
        </p:spPr>
        <p:txBody>
          <a:bodyPr/>
          <a:lstStyle/>
          <a:p>
            <a:r>
              <a:rPr lang="en-US" altLang="zh-CN" sz="3200" dirty="0" smtClean="0">
                <a:ea typeface="SimSun" panose="02010600030101010101" pitchFamily="2" charset="-122"/>
              </a:rPr>
              <a:t>Test-Driven Design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668221" y="990600"/>
            <a:ext cx="8475779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 smtClean="0">
                <a:ea typeface="SimSun" panose="02010600030101010101" pitchFamily="2" charset="-122"/>
              </a:rPr>
              <a:t>Regression tests	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Have repeatable results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Define the supported features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Provide clear expectation on functionality</a:t>
            </a:r>
          </a:p>
          <a:p>
            <a:pPr lvl="1">
              <a:lnSpc>
                <a:spcPct val="90000"/>
              </a:lnSpc>
            </a:pPr>
            <a:endParaRPr lang="en-US" altLang="zh-CN" sz="2400" dirty="0" smtClean="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i="1" dirty="0" smtClean="0">
                <a:ea typeface="SimSun" panose="02010600030101010101" pitchFamily="2" charset="-122"/>
              </a:rPr>
              <a:t>Example: </a:t>
            </a:r>
            <a:r>
              <a:rPr lang="en-US" altLang="zh-CN" sz="2800" dirty="0" smtClean="0">
                <a:ea typeface="SimSun" panose="02010600030101010101" pitchFamily="2" charset="-122"/>
              </a:rPr>
              <a:t>Internet Router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Drops packets with bad IP checksum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Performs Longest Prefix Matching on destination address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Forwards IPv4 packets of length 64-1500 bytes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Generates ICMP message for packets with TTL &lt;= 1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Defines how to handle packets with IP options or non IPv4 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  <a:ea typeface="SimSun" panose="02010600030101010101" pitchFamily="2" charset="-122"/>
              </a:rPr>
              <a:t>… and dozens more … </a:t>
            </a:r>
            <a:b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  <a:ea typeface="SimSun" panose="02010600030101010101" pitchFamily="2" charset="-122"/>
              </a:rPr>
            </a:br>
            <a:r>
              <a:rPr lang="en-US" altLang="zh-CN" sz="2400" b="1" i="1" dirty="0" smtClean="0">
                <a:solidFill>
                  <a:schemeClr val="accent2">
                    <a:lumMod val="50000"/>
                  </a:schemeClr>
                </a:solidFill>
                <a:ea typeface="SimSun" panose="02010600030101010101" pitchFamily="2" charset="-122"/>
              </a:rPr>
              <a:t>Every feature is defined by a regression test</a:t>
            </a:r>
          </a:p>
        </p:txBody>
      </p:sp>
    </p:spTree>
    <p:extLst>
      <p:ext uri="{BB962C8B-B14F-4D97-AF65-F5344CB8AC3E}">
        <p14:creationId xmlns:p14="http://schemas.microsoft.com/office/powerpoint/2010/main" val="79457861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440" y="154038"/>
            <a:ext cx="7707862" cy="650699"/>
          </a:xfrm>
        </p:spPr>
        <p:txBody>
          <a:bodyPr/>
          <a:lstStyle/>
          <a:p>
            <a:r>
              <a:rPr lang="en-US" altLang="zh-CN" sz="3200" dirty="0" smtClean="0">
                <a:ea typeface="SimSun" panose="02010600030101010101" pitchFamily="2" charset="-122"/>
              </a:rPr>
              <a:t>Who, How, Why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92283" y="904009"/>
            <a:ext cx="8458200" cy="5105400"/>
          </a:xfrm>
        </p:spPr>
        <p:txBody>
          <a:bodyPr>
            <a:normAutofit lnSpcReduction="10000"/>
          </a:bodyPr>
          <a:lstStyle/>
          <a:p>
            <a:pPr marL="590550" indent="-533400">
              <a:lnSpc>
                <a:spcPct val="80000"/>
              </a:lnSpc>
              <a:buFontTx/>
              <a:buNone/>
            </a:pPr>
            <a:r>
              <a:rPr lang="en-US" altLang="zh-CN" sz="2600" dirty="0" smtClean="0">
                <a:ea typeface="SimSun" panose="02010600030101010101" pitchFamily="2" charset="-122"/>
              </a:rPr>
              <a:t>Who uses the </a:t>
            </a:r>
            <a:r>
              <a:rPr lang="en-US" altLang="zh-CN" sz="2600" dirty="0" err="1" smtClean="0">
                <a:ea typeface="SimSun" panose="02010600030101010101" pitchFamily="2" charset="-122"/>
              </a:rPr>
              <a:t>NetFPGA</a:t>
            </a:r>
            <a:r>
              <a:rPr lang="en-US" altLang="zh-CN" sz="2600" dirty="0" smtClean="0">
                <a:ea typeface="SimSun" panose="02010600030101010101" pitchFamily="2" charset="-122"/>
              </a:rPr>
              <a:t>?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Researchers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Teachers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Students</a:t>
            </a:r>
          </a:p>
          <a:p>
            <a:pPr marL="990600" lvl="1" indent="-533400">
              <a:lnSpc>
                <a:spcPct val="80000"/>
              </a:lnSpc>
            </a:pPr>
            <a:endParaRPr lang="en-US" altLang="zh-CN" sz="2400" dirty="0" smtClean="0">
              <a:ea typeface="SimSun" panose="02010600030101010101" pitchFamily="2" charset="-122"/>
            </a:endParaRPr>
          </a:p>
          <a:p>
            <a:pPr marL="590550" indent="-533400">
              <a:lnSpc>
                <a:spcPct val="80000"/>
              </a:lnSpc>
              <a:buFontTx/>
              <a:buNone/>
            </a:pPr>
            <a:r>
              <a:rPr lang="en-US" altLang="zh-CN" sz="2600" dirty="0" smtClean="0">
                <a:ea typeface="SimSun" panose="02010600030101010101" pitchFamily="2" charset="-122"/>
              </a:rPr>
              <a:t>How do they use the </a:t>
            </a:r>
            <a:r>
              <a:rPr lang="en-US" altLang="zh-CN" sz="2600" dirty="0" err="1" smtClean="0">
                <a:ea typeface="SimSun" panose="02010600030101010101" pitchFamily="2" charset="-122"/>
              </a:rPr>
              <a:t>NetFPGA</a:t>
            </a:r>
            <a:r>
              <a:rPr lang="en-US" altLang="zh-CN" sz="2600" dirty="0" smtClean="0">
                <a:ea typeface="SimSun" panose="02010600030101010101" pitchFamily="2" charset="-122"/>
              </a:rPr>
              <a:t>?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To run the Router Kit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To build modular reference designs </a:t>
            </a:r>
          </a:p>
          <a:p>
            <a:pPr marL="1390650" lvl="2" indent="-533400">
              <a:lnSpc>
                <a:spcPct val="80000"/>
              </a:lnSpc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ea typeface="SimSun" panose="02010600030101010101" pitchFamily="2" charset="-122"/>
              </a:rPr>
              <a:t>IPv4 router</a:t>
            </a:r>
          </a:p>
          <a:p>
            <a:pPr marL="1390650" lvl="2" indent="-533400">
              <a:lnSpc>
                <a:spcPct val="80000"/>
              </a:lnSpc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ea typeface="SimSun" panose="02010600030101010101" pitchFamily="2" charset="-122"/>
              </a:rPr>
              <a:t>4-port NIC</a:t>
            </a:r>
          </a:p>
          <a:p>
            <a:pPr marL="1390650" lvl="2" indent="-533400">
              <a:lnSpc>
                <a:spcPct val="80000"/>
              </a:lnSpc>
            </a:pP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ea typeface="SimSun" panose="02010600030101010101" pitchFamily="2" charset="-122"/>
              </a:rPr>
              <a:t>Ethernet switch, …</a:t>
            </a:r>
          </a:p>
          <a:p>
            <a:pPr marL="1390650" lvl="2" indent="-533400">
              <a:lnSpc>
                <a:spcPct val="80000"/>
              </a:lnSpc>
            </a:pPr>
            <a:endParaRPr lang="en-US" altLang="zh-CN" sz="1600" dirty="0" smtClean="0">
              <a:ea typeface="SimSun" panose="02010600030101010101" pitchFamily="2" charset="-122"/>
            </a:endParaRPr>
          </a:p>
          <a:p>
            <a:pPr marL="590550" indent="-533400">
              <a:lnSpc>
                <a:spcPct val="80000"/>
              </a:lnSpc>
              <a:buFontTx/>
              <a:buNone/>
            </a:pPr>
            <a:r>
              <a:rPr lang="en-US" altLang="zh-CN" sz="2600" dirty="0" smtClean="0">
                <a:ea typeface="SimSun" panose="02010600030101010101" pitchFamily="2" charset="-122"/>
              </a:rPr>
              <a:t>Why do they use the </a:t>
            </a:r>
            <a:r>
              <a:rPr lang="en-US" altLang="zh-CN" sz="2600" dirty="0" err="1" smtClean="0">
                <a:ea typeface="SimSun" panose="02010600030101010101" pitchFamily="2" charset="-122"/>
              </a:rPr>
              <a:t>NetFPGA</a:t>
            </a:r>
            <a:r>
              <a:rPr lang="en-US" altLang="zh-CN" sz="2600" dirty="0" smtClean="0">
                <a:ea typeface="SimSun" panose="02010600030101010101" pitchFamily="2" charset="-122"/>
              </a:rPr>
              <a:t>?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To measure performance of Internet systems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To prototype new networking systems</a:t>
            </a:r>
          </a:p>
          <a:p>
            <a:pPr marL="990600" lvl="1" indent="-533400">
              <a:lnSpc>
                <a:spcPct val="80000"/>
              </a:lnSpc>
              <a:buFontTx/>
              <a:buAutoNum type="arabicPeriod"/>
            </a:pPr>
            <a:endParaRPr lang="en-US" altLang="zh-CN" sz="240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70568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cap="none" smtClean="0">
              <a:ea typeface="SimSun" panose="02010600030101010101" pitchFamily="2" charset="-122"/>
            </a:endParaRP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altLang="zh-CN" sz="3200" dirty="0" smtClean="0">
                <a:ea typeface="+mn-ea"/>
                <a:cs typeface="ＭＳ Ｐゴシック" charset="0"/>
              </a:rPr>
              <a:t>Section II: Hardware Overview</a:t>
            </a:r>
          </a:p>
        </p:txBody>
      </p:sp>
    </p:spTree>
    <p:extLst>
      <p:ext uri="{BB962C8B-B14F-4D97-AF65-F5344CB8AC3E}">
        <p14:creationId xmlns:p14="http://schemas.microsoft.com/office/powerpoint/2010/main" val="2991316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6"/>
          <p:cNvSpPr>
            <a:spLocks noGrp="1"/>
          </p:cNvSpPr>
          <p:nvPr>
            <p:ph type="title"/>
          </p:nvPr>
        </p:nvSpPr>
        <p:spPr>
          <a:xfrm>
            <a:off x="718069" y="340730"/>
            <a:ext cx="7707862" cy="650699"/>
          </a:xfrm>
        </p:spPr>
        <p:txBody>
          <a:bodyPr/>
          <a:lstStyle/>
          <a:p>
            <a:r>
              <a:rPr lang="en-US" altLang="zh-CN" sz="3200" dirty="0" err="1" smtClean="0">
                <a:ea typeface="宋体" panose="02010600030101010101" pitchFamily="2" charset="-122"/>
              </a:rPr>
              <a:t>NetFPGA</a:t>
            </a:r>
            <a:r>
              <a:rPr lang="en-US" altLang="zh-CN" sz="3200" dirty="0" smtClean="0">
                <a:ea typeface="宋体" panose="02010600030101010101" pitchFamily="2" charset="-122"/>
              </a:rPr>
              <a:t>-SUME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7" y="1613036"/>
            <a:ext cx="6604201" cy="43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208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>
                <a:ea typeface="宋体" panose="02010600030101010101" pitchFamily="2" charset="-122"/>
              </a:rPr>
              <a:t>NetFPGA</a:t>
            </a:r>
            <a:r>
              <a:rPr lang="en-US" altLang="zh-CN" sz="3200" dirty="0" smtClean="0">
                <a:ea typeface="宋体" panose="02010600030101010101" pitchFamily="2" charset="-122"/>
              </a:rPr>
              <a:t>-SUME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27651" name="内容占位符 7"/>
          <p:cNvSpPr>
            <a:spLocks noGrp="1"/>
          </p:cNvSpPr>
          <p:nvPr>
            <p:ph idx="4294967295"/>
          </p:nvPr>
        </p:nvSpPr>
        <p:spPr>
          <a:xfrm>
            <a:off x="889894" y="1143364"/>
            <a:ext cx="8229600" cy="2044700"/>
          </a:xfrm>
        </p:spPr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High Level Block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8445224" cy="3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05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72" y="2475654"/>
            <a:ext cx="4817527" cy="2632778"/>
          </a:xfrm>
          <a:prstGeom prst="rect">
            <a:avLst/>
          </a:prstGeom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Xilinx </a:t>
            </a:r>
            <a:r>
              <a:rPr lang="en-US" altLang="zh-CN" sz="3200" dirty="0" err="1" smtClean="0">
                <a:ea typeface="宋体" panose="02010600030101010101" pitchFamily="2" charset="-122"/>
              </a:rPr>
              <a:t>Virtex</a:t>
            </a:r>
            <a:r>
              <a:rPr lang="en-US" altLang="zh-CN" sz="3200" dirty="0" smtClean="0">
                <a:ea typeface="宋体" panose="02010600030101010101" pitchFamily="2" charset="-122"/>
              </a:rPr>
              <a:t> 7 690T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48400" y="2895600"/>
            <a:ext cx="1071562" cy="1905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sz="half" idx="4294967295"/>
          </p:nvPr>
        </p:nvSpPr>
        <p:spPr>
          <a:xfrm>
            <a:off x="649807" y="1130087"/>
            <a:ext cx="4152900" cy="5105400"/>
          </a:xfrm>
        </p:spPr>
        <p:txBody>
          <a:bodyPr/>
          <a:lstStyle/>
          <a:p>
            <a:endParaRPr lang="en-US" altLang="zh-CN" b="0" dirty="0" smtClean="0">
              <a:ea typeface="宋体" panose="02010600030101010101" pitchFamily="2" charset="-122"/>
            </a:endParaRP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Optimized for high-performance applications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690K Logic Cells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52Mb RAM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3 </a:t>
            </a:r>
            <a:r>
              <a:rPr lang="en-US" altLang="zh-CN" sz="2800" kern="0" dirty="0" err="1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PCIe</a:t>
            </a:r>
            <a: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  Gen. 3 </a:t>
            </a:r>
            <a:b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</a:br>
            <a:r>
              <a:rPr lang="en-US" altLang="zh-CN" sz="28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Hard cores</a:t>
            </a:r>
          </a:p>
        </p:txBody>
      </p:sp>
    </p:spTree>
    <p:extLst>
      <p:ext uri="{BB962C8B-B14F-4D97-AF65-F5344CB8AC3E}">
        <p14:creationId xmlns:p14="http://schemas.microsoft.com/office/powerpoint/2010/main" val="112261623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72" y="2475654"/>
            <a:ext cx="4817527" cy="2632778"/>
          </a:xfrm>
          <a:prstGeom prst="rect">
            <a:avLst/>
          </a:prstGeom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Memory Interfaces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sz="half" idx="4294967295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57800" y="2667000"/>
            <a:ext cx="1071562" cy="1905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6" name="椭圆 8"/>
          <p:cNvSpPr/>
          <p:nvPr/>
        </p:nvSpPr>
        <p:spPr>
          <a:xfrm>
            <a:off x="6265068" y="2905125"/>
            <a:ext cx="1071562" cy="609600"/>
          </a:xfrm>
          <a:prstGeom prst="ellipse">
            <a:avLst/>
          </a:prstGeom>
          <a:noFill/>
          <a:ln w="76200">
            <a:solidFill>
              <a:srgbClr val="D600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D60093"/>
              </a:solidFill>
              <a:ea typeface="ＭＳ Ｐゴシック" pitchFamily="34" charset="-128"/>
            </a:endParaRPr>
          </a:p>
        </p:txBody>
      </p:sp>
      <p:sp>
        <p:nvSpPr>
          <p:cNvPr id="8" name="椭圆 8"/>
          <p:cNvSpPr/>
          <p:nvPr/>
        </p:nvSpPr>
        <p:spPr>
          <a:xfrm>
            <a:off x="6993730" y="3571875"/>
            <a:ext cx="685800" cy="647700"/>
          </a:xfrm>
          <a:prstGeom prst="ellipse">
            <a:avLst/>
          </a:prstGeom>
          <a:noFill/>
          <a:ln w="76200">
            <a:solidFill>
              <a:srgbClr val="D600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D60093"/>
              </a:solidFill>
              <a:ea typeface="ＭＳ Ｐゴシック" pitchFamily="34" charset="-128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2247" y="1239343"/>
            <a:ext cx="41529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800" b="1">
                <a:solidFill>
                  <a:srgbClr val="00206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rgbClr val="00800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9pPr>
          </a:lstStyle>
          <a:p>
            <a:pPr defTabSz="914400"/>
            <a:endParaRPr lang="en-US" altLang="zh-CN" b="0" kern="0" dirty="0" smtClean="0">
              <a:ea typeface="宋体" panose="02010600030101010101" pitchFamily="2" charset="-122"/>
            </a:endParaRPr>
          </a:p>
          <a:p>
            <a:pPr defTabSz="914400"/>
            <a:r>
              <a:rPr lang="en-US" altLang="zh-CN" b="0" kern="0" dirty="0" smtClean="0">
                <a:ea typeface="宋体" panose="02010600030101010101" pitchFamily="2" charset="-122"/>
              </a:rPr>
              <a:t>DRAM:</a:t>
            </a:r>
            <a:br>
              <a:rPr lang="en-US" altLang="zh-CN" b="0" kern="0" dirty="0" smtClean="0">
                <a:ea typeface="宋体" panose="02010600030101010101" pitchFamily="2" charset="-122"/>
              </a:rPr>
            </a:br>
            <a:r>
              <a:rPr lang="en-US" altLang="zh-CN" b="0" kern="0" dirty="0" smtClean="0">
                <a:ea typeface="宋体" panose="02010600030101010101" pitchFamily="2" charset="-122"/>
              </a:rPr>
              <a:t>2 x DDR3 </a:t>
            </a:r>
            <a:r>
              <a:rPr lang="en-US" altLang="zh-CN" b="0" kern="0" dirty="0" err="1" smtClean="0">
                <a:ea typeface="宋体" panose="02010600030101010101" pitchFamily="2" charset="-122"/>
              </a:rPr>
              <a:t>SoDIMM</a:t>
            </a:r>
            <a:r>
              <a:rPr lang="en-US" altLang="zh-CN" b="0" kern="0" dirty="0" smtClean="0">
                <a:ea typeface="宋体" panose="02010600030101010101" pitchFamily="2" charset="-122"/>
              </a:rPr>
              <a:t> </a:t>
            </a:r>
            <a:br>
              <a:rPr lang="en-US" altLang="zh-CN" b="0" kern="0" dirty="0" smtClean="0">
                <a:ea typeface="宋体" panose="02010600030101010101" pitchFamily="2" charset="-122"/>
              </a:rPr>
            </a:br>
            <a:r>
              <a:rPr lang="en-US" altLang="zh-CN" b="0" kern="0" dirty="0" smtClean="0">
                <a:ea typeface="宋体" panose="02010600030101010101" pitchFamily="2" charset="-122"/>
              </a:rPr>
              <a:t>1866MT/s, 4GB </a:t>
            </a:r>
          </a:p>
          <a:p>
            <a:pPr defTabSz="914400"/>
            <a:r>
              <a:rPr lang="en-US" altLang="zh-CN" b="0" kern="0" dirty="0" smtClean="0">
                <a:ea typeface="宋体" panose="02010600030101010101" pitchFamily="2" charset="-122"/>
              </a:rPr>
              <a:t>SRAM:</a:t>
            </a:r>
            <a:br>
              <a:rPr lang="en-US" altLang="zh-CN" b="0" kern="0" dirty="0" smtClean="0">
                <a:ea typeface="宋体" panose="02010600030101010101" pitchFamily="2" charset="-122"/>
              </a:rPr>
            </a:br>
            <a:r>
              <a:rPr lang="en-US" altLang="zh-CN" b="0" kern="0" dirty="0" smtClean="0">
                <a:ea typeface="宋体" panose="02010600030101010101" pitchFamily="2" charset="-122"/>
              </a:rPr>
              <a:t>3 x 9MB QDRII+, 500MHz</a:t>
            </a:r>
          </a:p>
        </p:txBody>
      </p:sp>
    </p:spTree>
    <p:extLst>
      <p:ext uri="{BB962C8B-B14F-4D97-AF65-F5344CB8AC3E}">
        <p14:creationId xmlns:p14="http://schemas.microsoft.com/office/powerpoint/2010/main" val="150298651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8" grpId="0" animBg="1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/>
          <a:lstStyle/>
          <a:p>
            <a:r>
              <a:rPr lang="en-US" sz="3200" dirty="0" smtClean="0">
                <a:latin typeface="Arial" charset="0"/>
              </a:rPr>
              <a:t>Outline</a:t>
            </a:r>
            <a:r>
              <a:rPr lang="en-US" sz="3200" dirty="0">
                <a:latin typeface="Arial" charset="0"/>
              </a:rPr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2400" dirty="0" err="1" smtClean="0"/>
              <a:t>NetFPGA</a:t>
            </a:r>
            <a:r>
              <a:rPr lang="en-US" sz="2400" dirty="0" smtClean="0"/>
              <a:t> Overview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2400" dirty="0" smtClean="0"/>
              <a:t>P4-&gt;</a:t>
            </a:r>
            <a:r>
              <a:rPr lang="en-US" sz="2400" dirty="0" err="1" smtClean="0"/>
              <a:t>NetFPGA</a:t>
            </a:r>
            <a:r>
              <a:rPr lang="en-US" sz="2400" dirty="0" smtClean="0"/>
              <a:t> Workflow Overview</a:t>
            </a:r>
            <a:endParaRPr lang="en-US" sz="2400" dirty="0"/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2400" dirty="0" smtClean="0"/>
              <a:t>Tutorial Assignments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72" y="2475654"/>
            <a:ext cx="4817527" cy="2632778"/>
          </a:xfrm>
          <a:prstGeom prst="rect">
            <a:avLst/>
          </a:prstGeom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Host Interface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sz="half" idx="4294967295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334000" y="4343400"/>
            <a:ext cx="1071562" cy="609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948776" y="1102378"/>
            <a:ext cx="41529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800" b="1">
                <a:solidFill>
                  <a:srgbClr val="00206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rgbClr val="00800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9pPr>
          </a:lstStyle>
          <a:p>
            <a:pPr defTabSz="914400"/>
            <a:endParaRPr lang="en-US" altLang="zh-CN" b="0" kern="0" dirty="0" smtClean="0">
              <a:ea typeface="宋体" panose="02010600030101010101" pitchFamily="2" charset="-122"/>
            </a:endParaRPr>
          </a:p>
          <a:p>
            <a:pPr defTabSz="914400"/>
            <a:r>
              <a:rPr lang="en-US" altLang="zh-CN" b="0" kern="0" dirty="0" err="1" smtClean="0">
                <a:ea typeface="宋体" panose="02010600030101010101" pitchFamily="2" charset="-122"/>
              </a:rPr>
              <a:t>PCIe</a:t>
            </a:r>
            <a:r>
              <a:rPr lang="en-US" altLang="zh-CN" b="0" kern="0" dirty="0" smtClean="0">
                <a:ea typeface="宋体" panose="02010600030101010101" pitchFamily="2" charset="-122"/>
              </a:rPr>
              <a:t> Gen. 3</a:t>
            </a:r>
          </a:p>
          <a:p>
            <a:pPr defTabSz="914400"/>
            <a:r>
              <a:rPr lang="en-US" altLang="zh-CN" b="0" kern="0" dirty="0" smtClean="0">
                <a:ea typeface="宋体" panose="02010600030101010101" pitchFamily="2" charset="-122"/>
              </a:rPr>
              <a:t>x8 (only)</a:t>
            </a:r>
          </a:p>
          <a:p>
            <a:pPr defTabSz="914400"/>
            <a:r>
              <a:rPr lang="en-US" altLang="zh-CN" b="0" kern="0" dirty="0" smtClean="0">
                <a:ea typeface="宋体" panose="02010600030101010101" pitchFamily="2" charset="-122"/>
              </a:rPr>
              <a:t>Hardcore IP</a:t>
            </a:r>
          </a:p>
        </p:txBody>
      </p:sp>
    </p:spTree>
    <p:extLst>
      <p:ext uri="{BB962C8B-B14F-4D97-AF65-F5344CB8AC3E}">
        <p14:creationId xmlns:p14="http://schemas.microsoft.com/office/powerpoint/2010/main" val="420707447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72" y="2475654"/>
            <a:ext cx="4817527" cy="2632778"/>
          </a:xfrm>
          <a:prstGeom prst="rect">
            <a:avLst/>
          </a:prstGeom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Front Panel Ports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sz="half" idx="4294967295"/>
          </p:nvPr>
        </p:nvSpPr>
        <p:spPr>
          <a:xfrm>
            <a:off x="535507" y="1400720"/>
            <a:ext cx="4088448" cy="5105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en-US" altLang="zh-CN" sz="26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4 SFP+ Cages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Directly connected to</a:t>
            </a:r>
            <a:br>
              <a:rPr lang="en-US" altLang="zh-CN" sz="26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</a:br>
            <a:r>
              <a:rPr lang="en-US" altLang="zh-CN" sz="26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the FPGA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Supports 10GBase-R transceivers (default)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Also Supports 1000Base-X transceivers and direct attach cables</a:t>
            </a:r>
          </a:p>
          <a:p>
            <a:pPr marL="914400" lvl="1" indent="-457200"/>
            <a:endParaRPr lang="en-GB" altLang="zh-CN" sz="2600" kern="0" dirty="0">
              <a:solidFill>
                <a:srgbClr val="002060"/>
              </a:solidFill>
              <a:latin typeface="+mn-lt"/>
              <a:ea typeface="宋体" panose="02010600030101010101" pitchFamily="2" charset="-122"/>
              <a:cs typeface="MS PGothic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kern="0" dirty="0">
              <a:solidFill>
                <a:srgbClr val="002060"/>
              </a:solidFill>
              <a:latin typeface="+mn-lt"/>
              <a:ea typeface="宋体" panose="02010600030101010101" pitchFamily="2" charset="-122"/>
              <a:cs typeface="MS PGothic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26472" y="3182442"/>
            <a:ext cx="1202790" cy="154195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6425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72" y="2475654"/>
            <a:ext cx="4817527" cy="2632778"/>
          </a:xfrm>
          <a:prstGeom prst="rect">
            <a:avLst/>
          </a:prstGeom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Expansion Interfaces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56604" y="2475653"/>
            <a:ext cx="1202790" cy="72474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6" name="椭圆 8"/>
          <p:cNvSpPr/>
          <p:nvPr/>
        </p:nvSpPr>
        <p:spPr>
          <a:xfrm>
            <a:off x="5334000" y="2475653"/>
            <a:ext cx="685800" cy="648547"/>
          </a:xfrm>
          <a:prstGeom prst="ellipse">
            <a:avLst/>
          </a:prstGeom>
          <a:noFill/>
          <a:ln w="76200">
            <a:solidFill>
              <a:srgbClr val="D600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21472" y="1239343"/>
            <a:ext cx="4267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800" b="1">
                <a:solidFill>
                  <a:srgbClr val="00206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rgbClr val="00800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800">
                <a:solidFill>
                  <a:srgbClr val="990000"/>
                </a:solidFill>
                <a:latin typeface="+mn-lt"/>
              </a:defRPr>
            </a:lvl9pPr>
          </a:lstStyle>
          <a:p>
            <a:pPr defTabSz="914400"/>
            <a:r>
              <a:rPr lang="en-US" altLang="zh-CN" kern="0" dirty="0" smtClean="0">
                <a:ea typeface="宋体" panose="02010600030101010101" pitchFamily="2" charset="-122"/>
              </a:rPr>
              <a:t>FMC HPC connector</a:t>
            </a:r>
          </a:p>
          <a:p>
            <a:pPr lvl="1" defTabSz="914400"/>
            <a:r>
              <a:rPr lang="en-US" altLang="zh-CN" sz="2200" kern="0" dirty="0" smtClean="0">
                <a:ea typeface="宋体" panose="02010600030101010101" pitchFamily="2" charset="-122"/>
              </a:rPr>
              <a:t>VITA-57 Standard</a:t>
            </a:r>
          </a:p>
          <a:p>
            <a:pPr lvl="1" defTabSz="914400"/>
            <a:r>
              <a:rPr lang="en-US" altLang="zh-CN" sz="2200" kern="0" dirty="0" smtClean="0">
                <a:ea typeface="宋体" panose="02010600030101010101" pitchFamily="2" charset="-122"/>
              </a:rPr>
              <a:t>Supports Fabric Mezzanine Cards (FMC)</a:t>
            </a:r>
          </a:p>
          <a:p>
            <a:pPr lvl="1" defTabSz="914400"/>
            <a:r>
              <a:rPr lang="en-US" altLang="zh-CN" sz="2200" kern="0" dirty="0" smtClean="0">
                <a:ea typeface="宋体" panose="02010600030101010101" pitchFamily="2" charset="-122"/>
              </a:rPr>
              <a:t>10 x 12.5Gbps serial links</a:t>
            </a:r>
          </a:p>
          <a:p>
            <a:pPr defTabSz="914400"/>
            <a:r>
              <a:rPr lang="en-US" altLang="zh-CN" kern="0" dirty="0" smtClean="0">
                <a:ea typeface="宋体" panose="02010600030101010101" pitchFamily="2" charset="-122"/>
              </a:rPr>
              <a:t>QTH-DP</a:t>
            </a:r>
          </a:p>
          <a:p>
            <a:pPr lvl="1" defTabSz="914400"/>
            <a:r>
              <a:rPr lang="en-US" altLang="zh-CN" sz="2200" kern="0" dirty="0" smtClean="0">
                <a:ea typeface="宋体" panose="02010600030101010101" pitchFamily="2" charset="-122"/>
              </a:rPr>
              <a:t>8 x 12.5Gbps serial links</a:t>
            </a:r>
          </a:p>
          <a:p>
            <a:pPr lvl="1" defTabSz="914400"/>
            <a:endParaRPr lang="en-GB" altLang="zh-CN" kern="0" dirty="0" smtClean="0">
              <a:ea typeface="宋体" panose="02010600030101010101" pitchFamily="2" charset="-122"/>
            </a:endParaRPr>
          </a:p>
          <a:p>
            <a:pPr defTabSz="914400"/>
            <a:endParaRPr lang="en-US" altLang="zh-CN" kern="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5041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72" y="2475654"/>
            <a:ext cx="4817527" cy="2632778"/>
          </a:xfrm>
          <a:prstGeom prst="rect">
            <a:avLst/>
          </a:prstGeom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>
          <a:xfrm>
            <a:off x="720174" y="479388"/>
            <a:ext cx="7707862" cy="650699"/>
          </a:xfrm>
        </p:spPr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Storage</a:t>
            </a:r>
            <a:endParaRPr lang="zh-CN" altLang="en-US" sz="3200" dirty="0" smtClean="0">
              <a:ea typeface="宋体" panose="02010600030101010101" pitchFamily="2" charset="-122"/>
            </a:endParaRPr>
          </a:p>
        </p:txBody>
      </p:sp>
      <p:sp>
        <p:nvSpPr>
          <p:cNvPr id="12290" name="内容占位符 2"/>
          <p:cNvSpPr>
            <a:spLocks noGrp="1"/>
          </p:cNvSpPr>
          <p:nvPr>
            <p:ph sz="half" idx="4294967295"/>
          </p:nvPr>
        </p:nvSpPr>
        <p:spPr>
          <a:xfrm>
            <a:off x="619123" y="1468581"/>
            <a:ext cx="4267200" cy="51054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GB" altLang="zh-CN" sz="2800" b="1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128MB FLASH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en-GB" altLang="zh-CN" sz="2800" b="1" kern="0" dirty="0">
              <a:solidFill>
                <a:srgbClr val="002060"/>
              </a:solidFill>
              <a:latin typeface="+mn-lt"/>
              <a:ea typeface="宋体" panose="02010600030101010101" pitchFamily="2" charset="-122"/>
              <a:cs typeface="MS PGothic" charset="0"/>
            </a:endParaRP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GB" altLang="zh-CN" sz="2800" b="1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2 x SATA connectors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en-GB" altLang="zh-CN" sz="2800" b="1" kern="0" dirty="0">
              <a:solidFill>
                <a:srgbClr val="002060"/>
              </a:solidFill>
              <a:latin typeface="+mn-lt"/>
              <a:ea typeface="宋体" panose="02010600030101010101" pitchFamily="2" charset="-122"/>
              <a:cs typeface="MS PGothic" charset="0"/>
            </a:endParaRP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GB" altLang="zh-CN" sz="2800" b="1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Micro-SD slot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en-GB" altLang="zh-CN" sz="2800" b="1" kern="0" dirty="0">
              <a:solidFill>
                <a:srgbClr val="002060"/>
              </a:solidFill>
              <a:latin typeface="+mn-lt"/>
              <a:ea typeface="宋体" panose="02010600030101010101" pitchFamily="2" charset="-122"/>
              <a:cs typeface="MS PGothic" charset="0"/>
            </a:endParaRP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GB" altLang="zh-CN" sz="2800" b="1" kern="0" dirty="0">
                <a:solidFill>
                  <a:srgbClr val="002060"/>
                </a:solidFill>
                <a:latin typeface="+mn-lt"/>
                <a:ea typeface="宋体" panose="02010600030101010101" pitchFamily="2" charset="-122"/>
                <a:cs typeface="MS PGothic" charset="0"/>
              </a:rPr>
              <a:t>Enable standalone operation</a:t>
            </a:r>
          </a:p>
          <a:p>
            <a:pPr marL="457200" indent="-457200" defTabSz="914400" eaLnBrk="0" hangingPunct="0">
              <a:spcBef>
                <a:spcPct val="10000"/>
              </a:spcBef>
              <a:buFont typeface="Arial" panose="020B0604020202020204" pitchFamily="34" charset="0"/>
              <a:buChar char="•"/>
            </a:pPr>
            <a:endParaRPr lang="en-US" altLang="zh-CN" sz="2800" b="1" kern="0" dirty="0">
              <a:solidFill>
                <a:srgbClr val="002060"/>
              </a:solidFill>
              <a:latin typeface="+mn-lt"/>
              <a:ea typeface="宋体" panose="02010600030101010101" pitchFamily="2" charset="-122"/>
              <a:cs typeface="MS PGothic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391400" y="2523277"/>
            <a:ext cx="533400" cy="72474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" name="椭圆 8"/>
          <p:cNvSpPr/>
          <p:nvPr/>
        </p:nvSpPr>
        <p:spPr>
          <a:xfrm>
            <a:off x="5114925" y="2513752"/>
            <a:ext cx="540000" cy="54000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6" name="椭圆 8"/>
          <p:cNvSpPr/>
          <p:nvPr/>
        </p:nvSpPr>
        <p:spPr>
          <a:xfrm>
            <a:off x="4876800" y="2513752"/>
            <a:ext cx="685800" cy="648547"/>
          </a:xfrm>
          <a:prstGeom prst="ellipse">
            <a:avLst/>
          </a:prstGeom>
          <a:noFill/>
          <a:ln w="76200">
            <a:solidFill>
              <a:srgbClr val="D600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54149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  <p:bldP spid="9" grpId="0" animBg="1"/>
      <p:bldP spid="8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2756046" y="3259425"/>
            <a:ext cx="107950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FFF8"/>
              </a:gs>
              <a:gs pos="64999">
                <a:srgbClr val="D4FFEE"/>
              </a:gs>
              <a:gs pos="100000">
                <a:srgbClr val="C3FFE8"/>
              </a:gs>
            </a:gsLst>
            <a:lin ang="5400000" scaled="1"/>
          </a:gradFill>
          <a:ln w="9525">
            <a:solidFill>
              <a:srgbClr val="A5DEC6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2949721" y="3440400"/>
            <a:ext cx="1079500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FFF8"/>
              </a:gs>
              <a:gs pos="64999">
                <a:srgbClr val="D4FFEE"/>
              </a:gs>
              <a:gs pos="100000">
                <a:srgbClr val="C3FFE8"/>
              </a:gs>
            </a:gsLst>
            <a:lin ang="5400000" scaled="1"/>
          </a:gradFill>
          <a:ln w="9525">
            <a:solidFill>
              <a:srgbClr val="A5DEC6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644671" y="3259425"/>
            <a:ext cx="19446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FFF8"/>
              </a:gs>
              <a:gs pos="64999">
                <a:srgbClr val="D4FFEE"/>
              </a:gs>
              <a:gs pos="100000">
                <a:srgbClr val="C3FFE8"/>
              </a:gs>
            </a:gsLst>
            <a:lin ang="5400000" scaled="1"/>
          </a:gradFill>
          <a:ln w="9525">
            <a:solidFill>
              <a:srgbClr val="A5DEC6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782783" y="3440400"/>
            <a:ext cx="195103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FFF8"/>
              </a:gs>
              <a:gs pos="64999">
                <a:srgbClr val="D4FFEE"/>
              </a:gs>
              <a:gs pos="100000">
                <a:srgbClr val="C3FFE8"/>
              </a:gs>
            </a:gsLst>
            <a:lin ang="5400000" scaled="1"/>
          </a:gradFill>
          <a:ln w="9525">
            <a:solidFill>
              <a:srgbClr val="A5DEC6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4822" name="标题 1"/>
          <p:cNvSpPr>
            <a:spLocks noGrp="1"/>
          </p:cNvSpPr>
          <p:nvPr>
            <p:ph type="title"/>
          </p:nvPr>
        </p:nvSpPr>
        <p:spPr>
          <a:xfrm>
            <a:off x="685800" y="301801"/>
            <a:ext cx="7707862" cy="650699"/>
          </a:xfrm>
        </p:spPr>
        <p:txBody>
          <a:bodyPr/>
          <a:lstStyle/>
          <a:p>
            <a:r>
              <a:rPr lang="en-US" altLang="zh-CN" sz="3200" dirty="0" smtClean="0">
                <a:ea typeface="SimSun" panose="02010600030101010101" pitchFamily="2" charset="-122"/>
              </a:rPr>
              <a:t>Beyond Hardware</a:t>
            </a:r>
            <a:endParaRPr lang="zh-CN" altLang="en-US" sz="3200" dirty="0" smtClean="0">
              <a:ea typeface="SimSun" panose="02010600030101010101" pitchFamily="2" charset="-122"/>
            </a:endParaRPr>
          </a:p>
        </p:txBody>
      </p:sp>
      <p:sp>
        <p:nvSpPr>
          <p:cNvPr id="13318" name="内容占位符 3"/>
          <p:cNvSpPr>
            <a:spLocks noGrp="1"/>
          </p:cNvSpPr>
          <p:nvPr>
            <p:ph sz="half" idx="4294967295"/>
          </p:nvPr>
        </p:nvSpPr>
        <p:spPr>
          <a:xfrm>
            <a:off x="4391025" y="1046740"/>
            <a:ext cx="4752975" cy="39211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IE" altLang="zh-CN" sz="2400" dirty="0" err="1" smtClean="0">
                <a:ea typeface="+mn-ea"/>
                <a:cs typeface="ＭＳ Ｐゴシック" charset="0"/>
              </a:rPr>
              <a:t>NetFPGA</a:t>
            </a:r>
            <a:r>
              <a:rPr lang="en-IE" altLang="zh-CN" sz="2400" dirty="0" smtClean="0">
                <a:ea typeface="+mn-ea"/>
                <a:cs typeface="ＭＳ Ｐゴシック" charset="0"/>
              </a:rPr>
              <a:t> Board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IE" altLang="zh-CN" sz="2400" dirty="0" smtClean="0">
                <a:ea typeface="+mn-ea"/>
                <a:cs typeface="ＭＳ Ｐゴシック" charset="0"/>
              </a:rPr>
              <a:t>Xilinx </a:t>
            </a:r>
            <a:r>
              <a:rPr lang="en-IE" altLang="zh-CN" sz="2400" dirty="0" err="1" smtClean="0">
                <a:ea typeface="+mn-ea"/>
                <a:cs typeface="ＭＳ Ｐゴシック" charset="0"/>
              </a:rPr>
              <a:t>Vivado</a:t>
            </a:r>
            <a:r>
              <a:rPr lang="en-IE" altLang="zh-CN" sz="2400" dirty="0" smtClean="0">
                <a:ea typeface="+mn-ea"/>
                <a:cs typeface="ＭＳ Ｐゴシック" charset="0"/>
              </a:rPr>
              <a:t> based IDE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IE" altLang="zh-CN" sz="2400" dirty="0" smtClean="0">
                <a:ea typeface="+mn-ea"/>
                <a:cs typeface="ＭＳ Ｐゴシック" charset="0"/>
              </a:rPr>
              <a:t>Reference designs using AXI4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IE" altLang="zh-CN" sz="2400" dirty="0" smtClean="0">
                <a:ea typeface="+mn-ea"/>
                <a:cs typeface="ＭＳ Ｐゴシック" charset="0"/>
              </a:rPr>
              <a:t>Software (embedded and PC)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IE" altLang="zh-CN" sz="2400" dirty="0" smtClean="0">
                <a:ea typeface="+mn-ea"/>
                <a:cs typeface="ＭＳ Ｐゴシック" charset="0"/>
              </a:rPr>
              <a:t>Public Repository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IE" altLang="zh-CN" sz="2400" dirty="0" smtClean="0">
                <a:ea typeface="+mn-ea"/>
                <a:cs typeface="ＭＳ Ｐゴシック" charset="0"/>
              </a:rPr>
              <a:t>Public Wiki</a:t>
            </a:r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935183" y="3602325"/>
            <a:ext cx="2014538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FFF8"/>
              </a:gs>
              <a:gs pos="64999">
                <a:srgbClr val="D4FFEE"/>
              </a:gs>
              <a:gs pos="100000">
                <a:srgbClr val="C3FFE8"/>
              </a:gs>
            </a:gsLst>
            <a:lin ang="5400000" scaled="1"/>
          </a:gradFill>
          <a:ln w="9525">
            <a:solidFill>
              <a:srgbClr val="A5DEC6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+mn-lt"/>
                <a:ea typeface="+mn-ea"/>
              </a:rPr>
              <a:t>Reference Designs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3092596" y="3608675"/>
            <a:ext cx="10810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FFF8"/>
              </a:gs>
              <a:gs pos="64999">
                <a:srgbClr val="D4FFEE"/>
              </a:gs>
              <a:gs pos="100000">
                <a:srgbClr val="C3FFE8"/>
              </a:gs>
            </a:gsLst>
            <a:lin ang="5400000" scaled="1"/>
          </a:gradFill>
          <a:ln w="9525">
            <a:solidFill>
              <a:srgbClr val="A5DEC6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rgbClr val="000000"/>
                </a:solidFill>
                <a:latin typeface="+mn-lt"/>
                <a:ea typeface="+mn-ea"/>
              </a:rPr>
              <a:t>AXI4 IPs</a:t>
            </a:r>
            <a:endParaRPr lang="zh-CN" altLang="en-US" sz="1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644671" y="2737137"/>
            <a:ext cx="3529012" cy="4333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Xilinx </a:t>
            </a:r>
            <a:r>
              <a:rPr lang="en-US" altLang="zh-CN" sz="1600" dirty="0" err="1" smtClean="0">
                <a:solidFill>
                  <a:srgbClr val="000000"/>
                </a:solidFill>
                <a:latin typeface="+mn-lt"/>
                <a:ea typeface="+mn-ea"/>
              </a:rPr>
              <a:t>Vivado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644671" y="2251362"/>
            <a:ext cx="1655762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err="1">
                <a:solidFill>
                  <a:srgbClr val="000000"/>
                </a:solidFill>
                <a:latin typeface="+mn-lt"/>
                <a:ea typeface="+mn-ea"/>
              </a:rPr>
              <a:t>MicroBlaze</a:t>
            </a:r>
            <a:r>
              <a:rPr lang="en-US" altLang="zh-CN" sz="1400" dirty="0">
                <a:solidFill>
                  <a:srgbClr val="000000"/>
                </a:solidFill>
                <a:latin typeface="+mn-lt"/>
                <a:ea typeface="+mn-ea"/>
              </a:rPr>
              <a:t> SW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0" name="圆角矩形 19"/>
          <p:cNvSpPr>
            <a:spLocks noChangeArrowheads="1"/>
          </p:cNvSpPr>
          <p:nvPr/>
        </p:nvSpPr>
        <p:spPr bwMode="auto">
          <a:xfrm>
            <a:off x="2517921" y="2251362"/>
            <a:ext cx="1655762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rgbClr val="000000"/>
                </a:solidFill>
                <a:latin typeface="+mn-lt"/>
                <a:ea typeface="+mn-ea"/>
              </a:rPr>
              <a:t>PC SW</a:t>
            </a:r>
            <a:endParaRPr lang="zh-CN" altLang="en-US" sz="1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1" name="圆角矩形 20"/>
          <p:cNvSpPr>
            <a:spLocks noChangeArrowheads="1"/>
          </p:cNvSpPr>
          <p:nvPr/>
        </p:nvSpPr>
        <p:spPr bwMode="auto">
          <a:xfrm>
            <a:off x="644671" y="1598900"/>
            <a:ext cx="3529012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1E1FF"/>
              </a:gs>
              <a:gs pos="64999">
                <a:srgbClr val="B6B6FF"/>
              </a:gs>
              <a:gs pos="100000">
                <a:srgbClr val="9595FF"/>
              </a:gs>
            </a:gsLst>
            <a:lin ang="5400000" scaled="1"/>
          </a:gradFill>
          <a:ln w="9525">
            <a:solidFill>
              <a:srgbClr val="2E2EC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err="1">
                <a:solidFill>
                  <a:srgbClr val="000000"/>
                </a:solidFill>
                <a:latin typeface="+mn-lt"/>
                <a:ea typeface="+mn-ea"/>
              </a:rPr>
              <a:t>GitHub</a:t>
            </a:r>
            <a:r>
              <a:rPr lang="en-US" altLang="zh-CN" sz="1600" dirty="0">
                <a:solidFill>
                  <a:srgbClr val="000000"/>
                </a:solidFill>
                <a:latin typeface="+mn-lt"/>
                <a:ea typeface="+mn-ea"/>
              </a:rPr>
              <a:t>, User Community</a:t>
            </a:r>
            <a:endParaRPr lang="zh-CN" altLang="en-US" sz="16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9" y="4264025"/>
            <a:ext cx="3212763" cy="1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5013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ubtitle 4"/>
          <p:cNvSpPr>
            <a:spLocks noGrp="1"/>
          </p:cNvSpPr>
          <p:nvPr>
            <p:ph type="subTitle" idx="1"/>
          </p:nvPr>
        </p:nvSpPr>
        <p:spPr>
          <a:xfrm>
            <a:off x="1596736" y="2078182"/>
            <a:ext cx="6400800" cy="1752600"/>
          </a:xfrm>
        </p:spPr>
        <p:txBody>
          <a:bodyPr/>
          <a:lstStyle/>
          <a:p>
            <a:r>
              <a:rPr lang="en-US" altLang="x-none" sz="3200" dirty="0"/>
              <a:t>Integrated Circuit Technology</a:t>
            </a:r>
          </a:p>
          <a:p>
            <a:r>
              <a:rPr lang="en-US" altLang="x-none" sz="3200" dirty="0"/>
              <a:t>And Field Programmable Gate Arrays (FPGAs)</a:t>
            </a:r>
          </a:p>
        </p:txBody>
      </p:sp>
    </p:spTree>
    <p:extLst>
      <p:ext uri="{BB962C8B-B14F-4D97-AF65-F5344CB8AC3E}">
        <p14:creationId xmlns:p14="http://schemas.microsoft.com/office/powerpoint/2010/main" val="2616859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49325" y="188477"/>
            <a:ext cx="7707313" cy="650875"/>
          </a:xfrm>
        </p:spPr>
        <p:txBody>
          <a:bodyPr/>
          <a:lstStyle/>
          <a:p>
            <a:r>
              <a:rPr lang="en-US" altLang="x-none" sz="3200" dirty="0"/>
              <a:t>Integrated Circuit Technology</a:t>
            </a:r>
          </a:p>
        </p:txBody>
      </p:sp>
      <p:sp>
        <p:nvSpPr>
          <p:cNvPr id="2220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9325" y="873989"/>
            <a:ext cx="8978900" cy="4040188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x-none" sz="2800" dirty="0" smtClean="0"/>
              <a:t>Full-custom </a:t>
            </a:r>
            <a:r>
              <a:rPr lang="en-US" altLang="x-none" sz="2800" dirty="0"/>
              <a:t>Design </a:t>
            </a:r>
          </a:p>
          <a:p>
            <a:pPr lvl="1"/>
            <a:r>
              <a:rPr lang="en-US" altLang="x-none" sz="2400" dirty="0"/>
              <a:t>Complementary Metal Oxide Semiconductor (CMOS)</a:t>
            </a:r>
          </a:p>
          <a:p>
            <a:pPr lvl="4"/>
            <a:endParaRPr lang="en-US" altLang="x-none" dirty="0"/>
          </a:p>
          <a:p>
            <a:pPr>
              <a:buFontTx/>
              <a:buNone/>
            </a:pPr>
            <a:r>
              <a:rPr lang="en-US" altLang="x-none" sz="2800" dirty="0"/>
              <a:t>Semi-custom ASIC Design </a:t>
            </a:r>
          </a:p>
          <a:p>
            <a:pPr lvl="1"/>
            <a:r>
              <a:rPr lang="en-US" altLang="x-none" sz="2400" dirty="0"/>
              <a:t>Gate array</a:t>
            </a:r>
          </a:p>
          <a:p>
            <a:pPr lvl="1"/>
            <a:r>
              <a:rPr lang="en-US" altLang="x-none" sz="2400" dirty="0"/>
              <a:t>Standard cell</a:t>
            </a:r>
          </a:p>
          <a:p>
            <a:pPr lvl="4"/>
            <a:endParaRPr lang="en-US" altLang="x-none" dirty="0"/>
          </a:p>
          <a:p>
            <a:pPr>
              <a:buFontTx/>
              <a:buNone/>
            </a:pPr>
            <a:r>
              <a:rPr lang="en-US" altLang="x-none" sz="2800" dirty="0"/>
              <a:t>Programmable Logic Device</a:t>
            </a:r>
          </a:p>
          <a:p>
            <a:pPr lvl="1"/>
            <a:r>
              <a:rPr lang="en-US" altLang="x-none" sz="2400" dirty="0"/>
              <a:t>Programmable Array Logic</a:t>
            </a:r>
          </a:p>
          <a:p>
            <a:pPr lvl="1"/>
            <a:r>
              <a:rPr lang="en-US" altLang="x-none" sz="2400" dirty="0"/>
              <a:t>Field Programmable Gate Arrays</a:t>
            </a:r>
          </a:p>
          <a:p>
            <a:pPr lvl="4"/>
            <a:endParaRPr lang="en-US" altLang="x-none" dirty="0"/>
          </a:p>
          <a:p>
            <a:pPr>
              <a:buFontTx/>
              <a:buNone/>
            </a:pPr>
            <a:r>
              <a:rPr lang="en-US" altLang="x-none" sz="2800" dirty="0"/>
              <a:t>Processors</a:t>
            </a:r>
          </a:p>
        </p:txBody>
      </p:sp>
    </p:spTree>
    <p:extLst>
      <p:ext uri="{BB962C8B-B14F-4D97-AF65-F5344CB8AC3E}">
        <p14:creationId xmlns:p14="http://schemas.microsoft.com/office/powerpoint/2010/main" val="33797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0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0035" grpId="0" build="p" bldLvl="2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2253" y="797154"/>
            <a:ext cx="3830638" cy="5089525"/>
            <a:chOff x="5111750" y="1316038"/>
            <a:chExt cx="3830638" cy="5089525"/>
          </a:xfrm>
        </p:grpSpPr>
        <p:sp>
          <p:nvSpPr>
            <p:cNvPr id="3" name="Rectangle 5"/>
            <p:cNvSpPr>
              <a:spLocks noChangeArrowheads="1"/>
            </p:cNvSpPr>
            <p:nvPr/>
          </p:nvSpPr>
          <p:spPr bwMode="ltGray">
            <a:xfrm>
              <a:off x="5172075" y="1865313"/>
              <a:ext cx="3770313" cy="4540250"/>
            </a:xfrm>
            <a:prstGeom prst="rect">
              <a:avLst/>
            </a:prstGeom>
            <a:gradFill rotWithShape="0">
              <a:gsLst>
                <a:gs pos="0">
                  <a:srgbClr val="0000CC"/>
                </a:gs>
                <a:gs pos="50000">
                  <a:srgbClr val="5C8EFB"/>
                </a:gs>
                <a:gs pos="100000">
                  <a:srgbClr val="0000CC"/>
                </a:gs>
              </a:gsLst>
              <a:lin ang="2700000" scaled="1"/>
            </a:gra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17961" dir="2700000" algn="ctr" rotWithShape="0">
                <a:schemeClr val="tx1">
                  <a:alpha val="74998"/>
                </a:schemeClr>
              </a:outerShdw>
            </a:effectLst>
          </p:spPr>
          <p:txBody>
            <a:bodyPr wrap="none" lIns="91425" tIns="45713" rIns="91425" bIns="45713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altLang="x-none" sz="2400" noProof="1">
                <a:latin typeface="Times New Roman" charset="0"/>
              </a:endParaRPr>
            </a:p>
          </p:txBody>
        </p:sp>
        <p:sp>
          <p:nvSpPr>
            <p:cNvPr id="4" name="Line 6"/>
            <p:cNvSpPr>
              <a:spLocks noChangeShapeType="1"/>
            </p:cNvSpPr>
            <p:nvPr/>
          </p:nvSpPr>
          <p:spPr bwMode="auto">
            <a:xfrm>
              <a:off x="6364288" y="2651125"/>
              <a:ext cx="13604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6542088" y="2695575"/>
              <a:ext cx="11699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7227888" y="1908175"/>
              <a:ext cx="71437" cy="6032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7264400" y="2541588"/>
              <a:ext cx="0" cy="6921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6540500" y="3586163"/>
              <a:ext cx="1169988" cy="47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6537325" y="3632200"/>
              <a:ext cx="1184275" cy="31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7254875" y="3478213"/>
              <a:ext cx="0" cy="6905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3"/>
            <p:cNvSpPr>
              <a:spLocks noChangeArrowheads="1"/>
            </p:cNvSpPr>
            <p:nvPr/>
          </p:nvSpPr>
          <p:spPr bwMode="auto">
            <a:xfrm rot="5400000" flipV="1">
              <a:off x="6600032" y="3163094"/>
              <a:ext cx="217487" cy="539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6704013" y="3287713"/>
              <a:ext cx="0" cy="5127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5292725" y="3438525"/>
              <a:ext cx="14176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6588125" y="3243263"/>
              <a:ext cx="4763" cy="35401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H="1">
              <a:off x="6584950" y="3241675"/>
              <a:ext cx="95250" cy="31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6584950" y="3154363"/>
              <a:ext cx="9525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6588125" y="2649538"/>
              <a:ext cx="4763" cy="5016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6699250" y="3790950"/>
              <a:ext cx="1008063" cy="6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 rot="16200000">
              <a:off x="7599363" y="3187700"/>
              <a:ext cx="311150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wrap="none" lIns="76197" tIns="38098" rIns="76197" bIns="38098" anchor="ctr"/>
            <a:lstStyle/>
            <a:p>
              <a:endParaRPr lang="en-GB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7797800" y="3230563"/>
              <a:ext cx="7620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 rot="5400000">
              <a:off x="8538369" y="3194844"/>
              <a:ext cx="60325" cy="71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7561263" y="3244850"/>
              <a:ext cx="161925" cy="430213"/>
            </a:xfrm>
            <a:custGeom>
              <a:avLst/>
              <a:gdLst>
                <a:gd name="T0" fmla="*/ 2147483647 w 36"/>
                <a:gd name="T1" fmla="*/ 2147483647 h 219"/>
                <a:gd name="T2" fmla="*/ 0 w 36"/>
                <a:gd name="T3" fmla="*/ 2147483647 h 219"/>
                <a:gd name="T4" fmla="*/ 0 w 36"/>
                <a:gd name="T5" fmla="*/ 0 h 219"/>
                <a:gd name="T6" fmla="*/ 2147483647 w 36"/>
                <a:gd name="T7" fmla="*/ 0 h 2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19"/>
                <a:gd name="T14" fmla="*/ 36 w 36"/>
                <a:gd name="T15" fmla="*/ 219 h 2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19">
                  <a:moveTo>
                    <a:pt x="36" y="219"/>
                  </a:moveTo>
                  <a:lnTo>
                    <a:pt x="0" y="219"/>
                  </a:lnTo>
                  <a:lnTo>
                    <a:pt x="0" y="0"/>
                  </a:lnTo>
                  <a:lnTo>
                    <a:pt x="33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" name="AutoShape 25"/>
            <p:cNvSpPr>
              <a:spLocks noChangeArrowheads="1"/>
            </p:cNvSpPr>
            <p:nvPr/>
          </p:nvSpPr>
          <p:spPr bwMode="auto">
            <a:xfrm flipV="1">
              <a:off x="7178675" y="3424238"/>
              <a:ext cx="104775" cy="5238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4" name="AutoShape 26"/>
            <p:cNvSpPr>
              <a:spLocks noChangeArrowheads="1"/>
            </p:cNvSpPr>
            <p:nvPr/>
          </p:nvSpPr>
          <p:spPr bwMode="auto">
            <a:xfrm flipV="1">
              <a:off x="7219950" y="3311525"/>
              <a:ext cx="103188" cy="523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V="1">
              <a:off x="7232650" y="3365500"/>
              <a:ext cx="0" cy="555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V="1">
              <a:off x="7210425" y="3478213"/>
              <a:ext cx="0" cy="1555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 flipV="1">
              <a:off x="7264400" y="3063875"/>
              <a:ext cx="0" cy="2444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H="1">
              <a:off x="7259638" y="3157538"/>
              <a:ext cx="4445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9" name="AutoShape 31"/>
            <p:cNvSpPr>
              <a:spLocks noChangeArrowheads="1"/>
            </p:cNvSpPr>
            <p:nvPr/>
          </p:nvSpPr>
          <p:spPr bwMode="auto">
            <a:xfrm flipH="1">
              <a:off x="7323138" y="3390900"/>
              <a:ext cx="95250" cy="69850"/>
            </a:xfrm>
            <a:prstGeom prst="flowChartOnlineStorag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7423150" y="3424238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 flipV="1">
              <a:off x="6734175" y="3197225"/>
              <a:ext cx="990600" cy="6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32" name="Group 34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7640638" y="3332163"/>
              <a:ext cx="66675" cy="257175"/>
              <a:chOff x="5481" y="2519"/>
              <a:chExt cx="47" cy="194"/>
            </a:xfrm>
          </p:grpSpPr>
          <p:sp>
            <p:nvSpPr>
              <p:cNvPr id="283" name="Line 35"/>
              <p:cNvSpPr>
                <a:spLocks noChangeShapeType="1"/>
              </p:cNvSpPr>
              <p:nvPr/>
            </p:nvSpPr>
            <p:spPr bwMode="auto">
              <a:xfrm flipV="1">
                <a:off x="5485" y="2520"/>
                <a:ext cx="0" cy="19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84" name="Line 36"/>
              <p:cNvSpPr>
                <a:spLocks noChangeShapeType="1"/>
              </p:cNvSpPr>
              <p:nvPr/>
            </p:nvSpPr>
            <p:spPr bwMode="auto">
              <a:xfrm rot="16200000" flipV="1">
                <a:off x="5505" y="2495"/>
                <a:ext cx="0" cy="4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33" name="Line 37"/>
            <p:cNvSpPr>
              <a:spLocks noChangeShapeType="1"/>
            </p:cNvSpPr>
            <p:nvPr/>
          </p:nvSpPr>
          <p:spPr bwMode="auto">
            <a:xfrm flipV="1">
              <a:off x="7602538" y="3289300"/>
              <a:ext cx="0" cy="3476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38"/>
            <p:cNvSpPr>
              <a:spLocks noChangeShapeType="1"/>
            </p:cNvSpPr>
            <p:nvPr/>
          </p:nvSpPr>
          <p:spPr bwMode="auto">
            <a:xfrm rot="16200000" flipV="1">
              <a:off x="7654925" y="3233738"/>
              <a:ext cx="0" cy="1143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39"/>
            <p:cNvSpPr>
              <a:spLocks noChangeShapeType="1"/>
            </p:cNvSpPr>
            <p:nvPr/>
          </p:nvSpPr>
          <p:spPr bwMode="auto">
            <a:xfrm>
              <a:off x="7643813" y="3455988"/>
              <a:ext cx="9159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AutoShape 40"/>
            <p:cNvSpPr>
              <a:spLocks noChangeArrowheads="1"/>
            </p:cNvSpPr>
            <p:nvPr/>
          </p:nvSpPr>
          <p:spPr bwMode="auto">
            <a:xfrm rot="5400000">
              <a:off x="8538369" y="3420269"/>
              <a:ext cx="60325" cy="71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8108950" y="3590925"/>
              <a:ext cx="214313" cy="236538"/>
            </a:xfrm>
            <a:prstGeom prst="rect">
              <a:avLst/>
            </a:pr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8" name="AutoShape 42"/>
            <p:cNvSpPr>
              <a:spLocks noChangeArrowheads="1"/>
            </p:cNvSpPr>
            <p:nvPr/>
          </p:nvSpPr>
          <p:spPr bwMode="auto">
            <a:xfrm rot="5400000">
              <a:off x="8105775" y="3765550"/>
              <a:ext cx="60325" cy="53975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39" name="AutoShape 43"/>
            <p:cNvSpPr>
              <a:spLocks noChangeArrowheads="1"/>
            </p:cNvSpPr>
            <p:nvPr/>
          </p:nvSpPr>
          <p:spPr bwMode="auto">
            <a:xfrm rot="16200000">
              <a:off x="7598569" y="3642519"/>
              <a:ext cx="312737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  <p:sp>
          <p:nvSpPr>
            <p:cNvPr id="40" name="Line 44"/>
            <p:cNvSpPr>
              <a:spLocks noChangeShapeType="1"/>
            </p:cNvSpPr>
            <p:nvPr/>
          </p:nvSpPr>
          <p:spPr bwMode="auto">
            <a:xfrm>
              <a:off x="7800975" y="3679825"/>
              <a:ext cx="30321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45"/>
            <p:cNvSpPr>
              <a:spLocks noChangeShapeType="1"/>
            </p:cNvSpPr>
            <p:nvPr/>
          </p:nvSpPr>
          <p:spPr bwMode="auto">
            <a:xfrm>
              <a:off x="8326438" y="3679825"/>
              <a:ext cx="2381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AutoShape 46"/>
            <p:cNvSpPr>
              <a:spLocks noChangeArrowheads="1"/>
            </p:cNvSpPr>
            <p:nvPr/>
          </p:nvSpPr>
          <p:spPr bwMode="auto">
            <a:xfrm rot="5400000">
              <a:off x="8543131" y="3640932"/>
              <a:ext cx="60325" cy="714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43" name="Line 47"/>
            <p:cNvSpPr>
              <a:spLocks noChangeShapeType="1"/>
            </p:cNvSpPr>
            <p:nvPr/>
          </p:nvSpPr>
          <p:spPr bwMode="auto">
            <a:xfrm>
              <a:off x="7518400" y="3714750"/>
              <a:ext cx="19208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48"/>
            <p:cNvSpPr>
              <a:spLocks noChangeShapeType="1"/>
            </p:cNvSpPr>
            <p:nvPr/>
          </p:nvSpPr>
          <p:spPr bwMode="auto">
            <a:xfrm flipV="1">
              <a:off x="7523163" y="3155950"/>
              <a:ext cx="0" cy="55562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49"/>
            <p:cNvSpPr>
              <a:spLocks noChangeShapeType="1"/>
            </p:cNvSpPr>
            <p:nvPr/>
          </p:nvSpPr>
          <p:spPr bwMode="auto">
            <a:xfrm flipV="1">
              <a:off x="7486650" y="3198813"/>
              <a:ext cx="0" cy="5540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50"/>
            <p:cNvSpPr>
              <a:spLocks noChangeShapeType="1"/>
            </p:cNvSpPr>
            <p:nvPr/>
          </p:nvSpPr>
          <p:spPr bwMode="auto">
            <a:xfrm>
              <a:off x="7483475" y="3749675"/>
              <a:ext cx="23177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AutoShape 51"/>
            <p:cNvSpPr>
              <a:spLocks noChangeArrowheads="1"/>
            </p:cNvSpPr>
            <p:nvPr/>
          </p:nvSpPr>
          <p:spPr bwMode="auto">
            <a:xfrm rot="5400000" flipV="1">
              <a:off x="7052469" y="2944019"/>
              <a:ext cx="149225" cy="5238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050 w 21600"/>
                <a:gd name="T13" fmla="*/ 5050 h 21600"/>
                <a:gd name="T14" fmla="*/ 16550 w 21600"/>
                <a:gd name="T15" fmla="*/ 1655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499" y="21600"/>
                  </a:lnTo>
                  <a:lnTo>
                    <a:pt x="151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prstDash val="sysDot"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 flipV="1">
              <a:off x="7000875" y="2930525"/>
              <a:ext cx="0" cy="6985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 flipV="1">
              <a:off x="7032625" y="3021013"/>
              <a:ext cx="0" cy="7747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0" name="Line 54"/>
            <p:cNvSpPr>
              <a:spLocks noChangeShapeType="1"/>
            </p:cNvSpPr>
            <p:nvPr/>
          </p:nvSpPr>
          <p:spPr bwMode="auto">
            <a:xfrm rot="16200000" flipV="1">
              <a:off x="7047707" y="2885281"/>
              <a:ext cx="0" cy="968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1" name="Line 55"/>
            <p:cNvSpPr>
              <a:spLocks noChangeShapeType="1"/>
            </p:cNvSpPr>
            <p:nvPr/>
          </p:nvSpPr>
          <p:spPr bwMode="auto">
            <a:xfrm rot="16200000" flipV="1">
              <a:off x="7068344" y="2978944"/>
              <a:ext cx="0" cy="777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 rot="16200000" flipV="1">
              <a:off x="7407275" y="2709863"/>
              <a:ext cx="0" cy="514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3" name="Line 57"/>
            <p:cNvSpPr>
              <a:spLocks noChangeShapeType="1"/>
            </p:cNvSpPr>
            <p:nvPr/>
          </p:nvSpPr>
          <p:spPr bwMode="auto">
            <a:xfrm rot="16200000" flipV="1">
              <a:off x="7684294" y="3080544"/>
              <a:ext cx="0" cy="555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4" name="Line 58"/>
            <p:cNvSpPr>
              <a:spLocks noChangeShapeType="1"/>
            </p:cNvSpPr>
            <p:nvPr/>
          </p:nvSpPr>
          <p:spPr bwMode="auto">
            <a:xfrm flipV="1">
              <a:off x="7659688" y="2970213"/>
              <a:ext cx="0" cy="1349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55" name="Group 59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7456488" y="2922588"/>
              <a:ext cx="150812" cy="182562"/>
              <a:chOff x="5234" y="2189"/>
              <a:chExt cx="114" cy="138"/>
            </a:xfrm>
          </p:grpSpPr>
          <p:sp>
            <p:nvSpPr>
              <p:cNvPr id="281" name="Rectangle 60"/>
              <p:cNvSpPr>
                <a:spLocks noChangeArrowheads="1"/>
              </p:cNvSpPr>
              <p:nvPr/>
            </p:nvSpPr>
            <p:spPr bwMode="auto">
              <a:xfrm>
                <a:off x="5234" y="2189"/>
                <a:ext cx="114" cy="138"/>
              </a:xfrm>
              <a:prstGeom prst="rect">
                <a:avLst/>
              </a:prstGeom>
              <a:gradFill rotWithShape="1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82" name="AutoShape 61"/>
              <p:cNvSpPr>
                <a:spLocks noChangeArrowheads="1"/>
              </p:cNvSpPr>
              <p:nvPr/>
            </p:nvSpPr>
            <p:spPr bwMode="auto">
              <a:xfrm rot="5400000">
                <a:off x="5229" y="2292"/>
                <a:ext cx="39" cy="27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</p:grpSp>
        <p:sp>
          <p:nvSpPr>
            <p:cNvPr id="56" name="AutoShape 62"/>
            <p:cNvSpPr>
              <a:spLocks noChangeArrowheads="1"/>
            </p:cNvSpPr>
            <p:nvPr/>
          </p:nvSpPr>
          <p:spPr bwMode="auto">
            <a:xfrm rot="16200000">
              <a:off x="7598569" y="2248694"/>
              <a:ext cx="312737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wrap="none" lIns="76197" tIns="38098" rIns="76197" bIns="38098" anchor="ctr"/>
            <a:lstStyle/>
            <a:p>
              <a:endParaRPr lang="en-GB"/>
            </a:p>
          </p:txBody>
        </p:sp>
        <p:sp>
          <p:nvSpPr>
            <p:cNvPr id="57" name="Line 63"/>
            <p:cNvSpPr>
              <a:spLocks noChangeShapeType="1"/>
            </p:cNvSpPr>
            <p:nvPr/>
          </p:nvSpPr>
          <p:spPr bwMode="auto">
            <a:xfrm>
              <a:off x="7797800" y="2290763"/>
              <a:ext cx="7620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64"/>
            <p:cNvSpPr>
              <a:spLocks noChangeArrowheads="1"/>
            </p:cNvSpPr>
            <p:nvPr/>
          </p:nvSpPr>
          <p:spPr bwMode="auto">
            <a:xfrm rot="5400000">
              <a:off x="8537575" y="2255838"/>
              <a:ext cx="61913" cy="71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59" name="Freeform 65"/>
            <p:cNvSpPr>
              <a:spLocks/>
            </p:cNvSpPr>
            <p:nvPr/>
          </p:nvSpPr>
          <p:spPr bwMode="auto">
            <a:xfrm>
              <a:off x="7561263" y="2306638"/>
              <a:ext cx="161925" cy="428625"/>
            </a:xfrm>
            <a:custGeom>
              <a:avLst/>
              <a:gdLst>
                <a:gd name="T0" fmla="*/ 2147483647 w 36"/>
                <a:gd name="T1" fmla="*/ 2147483647 h 219"/>
                <a:gd name="T2" fmla="*/ 0 w 36"/>
                <a:gd name="T3" fmla="*/ 2147483647 h 219"/>
                <a:gd name="T4" fmla="*/ 0 w 36"/>
                <a:gd name="T5" fmla="*/ 0 h 219"/>
                <a:gd name="T6" fmla="*/ 2147483647 w 36"/>
                <a:gd name="T7" fmla="*/ 0 h 2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19"/>
                <a:gd name="T14" fmla="*/ 36 w 36"/>
                <a:gd name="T15" fmla="*/ 219 h 2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19">
                  <a:moveTo>
                    <a:pt x="36" y="219"/>
                  </a:moveTo>
                  <a:lnTo>
                    <a:pt x="0" y="219"/>
                  </a:lnTo>
                  <a:lnTo>
                    <a:pt x="0" y="0"/>
                  </a:lnTo>
                  <a:lnTo>
                    <a:pt x="33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66"/>
            <p:cNvSpPr>
              <a:spLocks noChangeArrowheads="1"/>
            </p:cNvSpPr>
            <p:nvPr/>
          </p:nvSpPr>
          <p:spPr bwMode="auto">
            <a:xfrm flipV="1">
              <a:off x="7178675" y="2484438"/>
              <a:ext cx="104775" cy="5238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AutoShape 67"/>
            <p:cNvSpPr>
              <a:spLocks noChangeArrowheads="1"/>
            </p:cNvSpPr>
            <p:nvPr/>
          </p:nvSpPr>
          <p:spPr bwMode="auto">
            <a:xfrm flipV="1">
              <a:off x="7219950" y="2371725"/>
              <a:ext cx="103188" cy="539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2" name="Line 68"/>
            <p:cNvSpPr>
              <a:spLocks noChangeShapeType="1"/>
            </p:cNvSpPr>
            <p:nvPr/>
          </p:nvSpPr>
          <p:spPr bwMode="auto">
            <a:xfrm flipV="1">
              <a:off x="7232650" y="2425700"/>
              <a:ext cx="0" cy="555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63" name="Line 69"/>
            <p:cNvSpPr>
              <a:spLocks noChangeShapeType="1"/>
            </p:cNvSpPr>
            <p:nvPr/>
          </p:nvSpPr>
          <p:spPr bwMode="auto">
            <a:xfrm flipV="1">
              <a:off x="7210425" y="2538413"/>
              <a:ext cx="0" cy="1571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64" name="Line 70"/>
            <p:cNvSpPr>
              <a:spLocks noChangeShapeType="1"/>
            </p:cNvSpPr>
            <p:nvPr/>
          </p:nvSpPr>
          <p:spPr bwMode="auto">
            <a:xfrm flipV="1">
              <a:off x="7264400" y="1965325"/>
              <a:ext cx="0" cy="40481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65" name="Line 71"/>
            <p:cNvSpPr>
              <a:spLocks noChangeShapeType="1"/>
            </p:cNvSpPr>
            <p:nvPr/>
          </p:nvSpPr>
          <p:spPr bwMode="auto">
            <a:xfrm flipH="1">
              <a:off x="7259638" y="2219325"/>
              <a:ext cx="4445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66" name="AutoShape 72"/>
            <p:cNvSpPr>
              <a:spLocks noChangeArrowheads="1"/>
            </p:cNvSpPr>
            <p:nvPr/>
          </p:nvSpPr>
          <p:spPr bwMode="auto">
            <a:xfrm flipH="1">
              <a:off x="7323138" y="2451100"/>
              <a:ext cx="95250" cy="69850"/>
            </a:xfrm>
            <a:prstGeom prst="flowChartOnlineStorag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67" name="Line 73"/>
            <p:cNvSpPr>
              <a:spLocks noChangeShapeType="1"/>
            </p:cNvSpPr>
            <p:nvPr/>
          </p:nvSpPr>
          <p:spPr bwMode="auto">
            <a:xfrm>
              <a:off x="7423150" y="2484438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68" name="Group 75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7640638" y="2393950"/>
              <a:ext cx="66675" cy="255588"/>
              <a:chOff x="5481" y="2519"/>
              <a:chExt cx="47" cy="194"/>
            </a:xfrm>
          </p:grpSpPr>
          <p:sp>
            <p:nvSpPr>
              <p:cNvPr id="279" name="Line 76"/>
              <p:cNvSpPr>
                <a:spLocks noChangeShapeType="1"/>
              </p:cNvSpPr>
              <p:nvPr/>
            </p:nvSpPr>
            <p:spPr bwMode="auto">
              <a:xfrm flipV="1">
                <a:off x="5485" y="2520"/>
                <a:ext cx="0" cy="19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80" name="Line 77"/>
              <p:cNvSpPr>
                <a:spLocks noChangeShapeType="1"/>
              </p:cNvSpPr>
              <p:nvPr/>
            </p:nvSpPr>
            <p:spPr bwMode="auto">
              <a:xfrm rot="16200000" flipV="1">
                <a:off x="5505" y="2495"/>
                <a:ext cx="0" cy="4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9" name="Line 78"/>
            <p:cNvSpPr>
              <a:spLocks noChangeShapeType="1"/>
            </p:cNvSpPr>
            <p:nvPr/>
          </p:nvSpPr>
          <p:spPr bwMode="auto">
            <a:xfrm flipV="1">
              <a:off x="7602538" y="2349500"/>
              <a:ext cx="0" cy="3476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70" name="Line 79"/>
            <p:cNvSpPr>
              <a:spLocks noChangeShapeType="1"/>
            </p:cNvSpPr>
            <p:nvPr/>
          </p:nvSpPr>
          <p:spPr bwMode="auto">
            <a:xfrm rot="16200000" flipV="1">
              <a:off x="7654925" y="2293938"/>
              <a:ext cx="0" cy="1143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71" name="Line 80"/>
            <p:cNvSpPr>
              <a:spLocks noChangeShapeType="1"/>
            </p:cNvSpPr>
            <p:nvPr/>
          </p:nvSpPr>
          <p:spPr bwMode="auto">
            <a:xfrm>
              <a:off x="7643813" y="2516188"/>
              <a:ext cx="9159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72" name="AutoShape 81"/>
            <p:cNvSpPr>
              <a:spLocks noChangeArrowheads="1"/>
            </p:cNvSpPr>
            <p:nvPr/>
          </p:nvSpPr>
          <p:spPr bwMode="auto">
            <a:xfrm rot="5400000">
              <a:off x="8538369" y="2480469"/>
              <a:ext cx="60325" cy="71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73" name="Rectangle 82"/>
            <p:cNvSpPr>
              <a:spLocks noChangeArrowheads="1"/>
            </p:cNvSpPr>
            <p:nvPr/>
          </p:nvSpPr>
          <p:spPr bwMode="auto">
            <a:xfrm>
              <a:off x="8108950" y="2651125"/>
              <a:ext cx="214313" cy="236538"/>
            </a:xfrm>
            <a:prstGeom prst="rect">
              <a:avLst/>
            </a:pr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74" name="AutoShape 83"/>
            <p:cNvSpPr>
              <a:spLocks noChangeArrowheads="1"/>
            </p:cNvSpPr>
            <p:nvPr/>
          </p:nvSpPr>
          <p:spPr bwMode="auto">
            <a:xfrm rot="5400000">
              <a:off x="8104981" y="2826544"/>
              <a:ext cx="61913" cy="53975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75" name="AutoShape 84"/>
            <p:cNvSpPr>
              <a:spLocks noChangeArrowheads="1"/>
            </p:cNvSpPr>
            <p:nvPr/>
          </p:nvSpPr>
          <p:spPr bwMode="auto">
            <a:xfrm rot="16200000">
              <a:off x="7598569" y="2702719"/>
              <a:ext cx="312737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  <p:sp>
          <p:nvSpPr>
            <p:cNvPr id="76" name="Line 85"/>
            <p:cNvSpPr>
              <a:spLocks noChangeShapeType="1"/>
            </p:cNvSpPr>
            <p:nvPr/>
          </p:nvSpPr>
          <p:spPr bwMode="auto">
            <a:xfrm>
              <a:off x="7800975" y="2741613"/>
              <a:ext cx="303213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77" name="Line 86"/>
            <p:cNvSpPr>
              <a:spLocks noChangeShapeType="1"/>
            </p:cNvSpPr>
            <p:nvPr/>
          </p:nvSpPr>
          <p:spPr bwMode="auto">
            <a:xfrm>
              <a:off x="8326438" y="2741613"/>
              <a:ext cx="2381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78" name="AutoShape 87"/>
            <p:cNvSpPr>
              <a:spLocks noChangeArrowheads="1"/>
            </p:cNvSpPr>
            <p:nvPr/>
          </p:nvSpPr>
          <p:spPr bwMode="auto">
            <a:xfrm rot="5400000">
              <a:off x="8543131" y="2701132"/>
              <a:ext cx="60325" cy="714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79" name="Line 88"/>
            <p:cNvSpPr>
              <a:spLocks noChangeShapeType="1"/>
            </p:cNvSpPr>
            <p:nvPr/>
          </p:nvSpPr>
          <p:spPr bwMode="auto">
            <a:xfrm>
              <a:off x="7518400" y="2774950"/>
              <a:ext cx="19208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0" name="Line 89"/>
            <p:cNvSpPr>
              <a:spLocks noChangeShapeType="1"/>
            </p:cNvSpPr>
            <p:nvPr/>
          </p:nvSpPr>
          <p:spPr bwMode="auto">
            <a:xfrm flipV="1">
              <a:off x="7523163" y="2217738"/>
              <a:ext cx="0" cy="5540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1" name="AutoShape 92"/>
            <p:cNvSpPr>
              <a:spLocks noChangeArrowheads="1"/>
            </p:cNvSpPr>
            <p:nvPr/>
          </p:nvSpPr>
          <p:spPr bwMode="auto">
            <a:xfrm rot="5400000" flipV="1">
              <a:off x="7052469" y="2005807"/>
              <a:ext cx="149225" cy="5238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050 w 21600"/>
                <a:gd name="T13" fmla="*/ 5050 h 21600"/>
                <a:gd name="T14" fmla="*/ 16550 w 21600"/>
                <a:gd name="T15" fmla="*/ 1655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499" y="21600"/>
                  </a:lnTo>
                  <a:lnTo>
                    <a:pt x="151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prstDash val="sysDot"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2" name="Line 93"/>
            <p:cNvSpPr>
              <a:spLocks noChangeShapeType="1"/>
            </p:cNvSpPr>
            <p:nvPr/>
          </p:nvSpPr>
          <p:spPr bwMode="auto">
            <a:xfrm flipV="1">
              <a:off x="7000875" y="1990725"/>
              <a:ext cx="0" cy="6508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3" name="Line 94"/>
            <p:cNvSpPr>
              <a:spLocks noChangeShapeType="1"/>
            </p:cNvSpPr>
            <p:nvPr/>
          </p:nvSpPr>
          <p:spPr bwMode="auto">
            <a:xfrm rot="16200000" flipV="1">
              <a:off x="7047707" y="1945481"/>
              <a:ext cx="0" cy="968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4" name="Line 95"/>
            <p:cNvSpPr>
              <a:spLocks noChangeShapeType="1"/>
            </p:cNvSpPr>
            <p:nvPr/>
          </p:nvSpPr>
          <p:spPr bwMode="auto">
            <a:xfrm rot="16200000" flipV="1">
              <a:off x="7407275" y="1771650"/>
              <a:ext cx="0" cy="514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5" name="Line 96"/>
            <p:cNvSpPr>
              <a:spLocks noChangeShapeType="1"/>
            </p:cNvSpPr>
            <p:nvPr/>
          </p:nvSpPr>
          <p:spPr bwMode="auto">
            <a:xfrm rot="16200000" flipV="1">
              <a:off x="7684294" y="2140744"/>
              <a:ext cx="0" cy="555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6" name="Line 97"/>
            <p:cNvSpPr>
              <a:spLocks noChangeShapeType="1"/>
            </p:cNvSpPr>
            <p:nvPr/>
          </p:nvSpPr>
          <p:spPr bwMode="auto">
            <a:xfrm flipV="1">
              <a:off x="7659688" y="2030413"/>
              <a:ext cx="0" cy="1349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87" name="Group 98"/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456488" y="1982788"/>
              <a:ext cx="150812" cy="182562"/>
              <a:chOff x="5234" y="2189"/>
              <a:chExt cx="114" cy="138"/>
            </a:xfrm>
          </p:grpSpPr>
          <p:sp>
            <p:nvSpPr>
              <p:cNvPr id="277" name="Rectangle 99"/>
              <p:cNvSpPr>
                <a:spLocks noChangeArrowheads="1"/>
              </p:cNvSpPr>
              <p:nvPr/>
            </p:nvSpPr>
            <p:spPr bwMode="auto">
              <a:xfrm>
                <a:off x="5234" y="2189"/>
                <a:ext cx="114" cy="138"/>
              </a:xfrm>
              <a:prstGeom prst="rect">
                <a:avLst/>
              </a:prstGeom>
              <a:gradFill rotWithShape="1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78" name="AutoShape 100"/>
              <p:cNvSpPr>
                <a:spLocks noChangeArrowheads="1"/>
              </p:cNvSpPr>
              <p:nvPr/>
            </p:nvSpPr>
            <p:spPr bwMode="auto">
              <a:xfrm rot="5400000">
                <a:off x="5229" y="2292"/>
                <a:ext cx="39" cy="27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</p:grpSp>
        <p:sp>
          <p:nvSpPr>
            <p:cNvPr id="88" name="Line 101"/>
            <p:cNvSpPr>
              <a:spLocks noChangeShapeType="1"/>
            </p:cNvSpPr>
            <p:nvPr/>
          </p:nvSpPr>
          <p:spPr bwMode="auto">
            <a:xfrm flipH="1">
              <a:off x="5319713" y="2498725"/>
              <a:ext cx="170973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89" name="Line 102"/>
            <p:cNvSpPr>
              <a:spLocks noChangeShapeType="1"/>
            </p:cNvSpPr>
            <p:nvPr/>
          </p:nvSpPr>
          <p:spPr bwMode="auto">
            <a:xfrm>
              <a:off x="6516688" y="4778375"/>
              <a:ext cx="118745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0" name="Line 103"/>
            <p:cNvSpPr>
              <a:spLocks noChangeShapeType="1"/>
            </p:cNvSpPr>
            <p:nvPr/>
          </p:nvSpPr>
          <p:spPr bwMode="auto">
            <a:xfrm>
              <a:off x="6534150" y="4822825"/>
              <a:ext cx="11779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1" name="Line 104"/>
            <p:cNvSpPr>
              <a:spLocks noChangeShapeType="1"/>
            </p:cNvSpPr>
            <p:nvPr/>
          </p:nvSpPr>
          <p:spPr bwMode="auto">
            <a:xfrm>
              <a:off x="7256463" y="4668838"/>
              <a:ext cx="0" cy="6921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2" name="Line 105"/>
            <p:cNvSpPr>
              <a:spLocks noChangeShapeType="1"/>
            </p:cNvSpPr>
            <p:nvPr/>
          </p:nvSpPr>
          <p:spPr bwMode="auto">
            <a:xfrm flipV="1">
              <a:off x="6532563" y="5713413"/>
              <a:ext cx="1169987" cy="47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3" name="Line 106"/>
            <p:cNvSpPr>
              <a:spLocks noChangeShapeType="1"/>
            </p:cNvSpPr>
            <p:nvPr/>
          </p:nvSpPr>
          <p:spPr bwMode="auto">
            <a:xfrm flipV="1">
              <a:off x="6529388" y="5759450"/>
              <a:ext cx="1168400" cy="31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4" name="AutoShape 107"/>
            <p:cNvSpPr>
              <a:spLocks noChangeArrowheads="1"/>
            </p:cNvSpPr>
            <p:nvPr/>
          </p:nvSpPr>
          <p:spPr bwMode="auto">
            <a:xfrm rot="5400000" flipV="1">
              <a:off x="6592094" y="5290344"/>
              <a:ext cx="217487" cy="539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5" name="Line 108"/>
            <p:cNvSpPr>
              <a:spLocks noChangeShapeType="1"/>
            </p:cNvSpPr>
            <p:nvPr/>
          </p:nvSpPr>
          <p:spPr bwMode="auto">
            <a:xfrm>
              <a:off x="6696075" y="5414963"/>
              <a:ext cx="0" cy="5127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6" name="Line 109"/>
            <p:cNvSpPr>
              <a:spLocks noChangeShapeType="1"/>
            </p:cNvSpPr>
            <p:nvPr/>
          </p:nvSpPr>
          <p:spPr bwMode="auto">
            <a:xfrm flipH="1">
              <a:off x="5292725" y="5581650"/>
              <a:ext cx="14097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7" name="Line 110"/>
            <p:cNvSpPr>
              <a:spLocks noChangeShapeType="1"/>
            </p:cNvSpPr>
            <p:nvPr/>
          </p:nvSpPr>
          <p:spPr bwMode="auto">
            <a:xfrm>
              <a:off x="6580188" y="5370513"/>
              <a:ext cx="4762" cy="35401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8" name="Line 111"/>
            <p:cNvSpPr>
              <a:spLocks noChangeShapeType="1"/>
            </p:cNvSpPr>
            <p:nvPr/>
          </p:nvSpPr>
          <p:spPr bwMode="auto">
            <a:xfrm flipH="1">
              <a:off x="6577013" y="5368925"/>
              <a:ext cx="95250" cy="31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99" name="Line 112"/>
            <p:cNvSpPr>
              <a:spLocks noChangeShapeType="1"/>
            </p:cNvSpPr>
            <p:nvPr/>
          </p:nvSpPr>
          <p:spPr bwMode="auto">
            <a:xfrm flipH="1">
              <a:off x="6577013" y="5281613"/>
              <a:ext cx="9525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0" name="Line 113"/>
            <p:cNvSpPr>
              <a:spLocks noChangeShapeType="1"/>
            </p:cNvSpPr>
            <p:nvPr/>
          </p:nvSpPr>
          <p:spPr bwMode="auto">
            <a:xfrm>
              <a:off x="6580188" y="4776788"/>
              <a:ext cx="4762" cy="5016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1" name="Line 114"/>
            <p:cNvSpPr>
              <a:spLocks noChangeShapeType="1"/>
            </p:cNvSpPr>
            <p:nvPr/>
          </p:nvSpPr>
          <p:spPr bwMode="auto">
            <a:xfrm flipV="1">
              <a:off x="6691313" y="5918200"/>
              <a:ext cx="1008062" cy="6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2" name="AutoShape 115"/>
            <p:cNvSpPr>
              <a:spLocks noChangeArrowheads="1"/>
            </p:cNvSpPr>
            <p:nvPr/>
          </p:nvSpPr>
          <p:spPr bwMode="auto">
            <a:xfrm rot="16200000">
              <a:off x="7591426" y="5314950"/>
              <a:ext cx="311150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wrap="none" lIns="76197" tIns="38098" rIns="76197" bIns="38098" anchor="ctr"/>
            <a:lstStyle/>
            <a:p>
              <a:endParaRPr lang="en-GB"/>
            </a:p>
          </p:txBody>
        </p:sp>
        <p:sp>
          <p:nvSpPr>
            <p:cNvPr id="103" name="Line 116"/>
            <p:cNvSpPr>
              <a:spLocks noChangeShapeType="1"/>
            </p:cNvSpPr>
            <p:nvPr/>
          </p:nvSpPr>
          <p:spPr bwMode="auto">
            <a:xfrm>
              <a:off x="7789863" y="5357813"/>
              <a:ext cx="7620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4" name="AutoShape 117"/>
            <p:cNvSpPr>
              <a:spLocks noChangeArrowheads="1"/>
            </p:cNvSpPr>
            <p:nvPr/>
          </p:nvSpPr>
          <p:spPr bwMode="auto">
            <a:xfrm rot="5400000">
              <a:off x="8530431" y="5322094"/>
              <a:ext cx="60325" cy="714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05" name="Freeform 118"/>
            <p:cNvSpPr>
              <a:spLocks/>
            </p:cNvSpPr>
            <p:nvPr/>
          </p:nvSpPr>
          <p:spPr bwMode="auto">
            <a:xfrm>
              <a:off x="7553325" y="5372100"/>
              <a:ext cx="161925" cy="430213"/>
            </a:xfrm>
            <a:custGeom>
              <a:avLst/>
              <a:gdLst>
                <a:gd name="T0" fmla="*/ 2147483647 w 36"/>
                <a:gd name="T1" fmla="*/ 2147483647 h 219"/>
                <a:gd name="T2" fmla="*/ 0 w 36"/>
                <a:gd name="T3" fmla="*/ 2147483647 h 219"/>
                <a:gd name="T4" fmla="*/ 0 w 36"/>
                <a:gd name="T5" fmla="*/ 0 h 219"/>
                <a:gd name="T6" fmla="*/ 2147483647 w 36"/>
                <a:gd name="T7" fmla="*/ 0 h 2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19"/>
                <a:gd name="T14" fmla="*/ 36 w 36"/>
                <a:gd name="T15" fmla="*/ 219 h 2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19">
                  <a:moveTo>
                    <a:pt x="36" y="219"/>
                  </a:moveTo>
                  <a:lnTo>
                    <a:pt x="0" y="219"/>
                  </a:lnTo>
                  <a:lnTo>
                    <a:pt x="0" y="0"/>
                  </a:lnTo>
                  <a:lnTo>
                    <a:pt x="33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6" name="AutoShape 119"/>
            <p:cNvSpPr>
              <a:spLocks noChangeArrowheads="1"/>
            </p:cNvSpPr>
            <p:nvPr/>
          </p:nvSpPr>
          <p:spPr bwMode="auto">
            <a:xfrm flipV="1">
              <a:off x="7170738" y="5551488"/>
              <a:ext cx="104775" cy="5238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7" name="AutoShape 120"/>
            <p:cNvSpPr>
              <a:spLocks noChangeArrowheads="1"/>
            </p:cNvSpPr>
            <p:nvPr/>
          </p:nvSpPr>
          <p:spPr bwMode="auto">
            <a:xfrm flipV="1">
              <a:off x="7212013" y="5438775"/>
              <a:ext cx="103187" cy="523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8" name="Line 121"/>
            <p:cNvSpPr>
              <a:spLocks noChangeShapeType="1"/>
            </p:cNvSpPr>
            <p:nvPr/>
          </p:nvSpPr>
          <p:spPr bwMode="auto">
            <a:xfrm flipV="1">
              <a:off x="7224713" y="5492750"/>
              <a:ext cx="0" cy="555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09" name="Line 122"/>
            <p:cNvSpPr>
              <a:spLocks noChangeShapeType="1"/>
            </p:cNvSpPr>
            <p:nvPr/>
          </p:nvSpPr>
          <p:spPr bwMode="auto">
            <a:xfrm flipV="1">
              <a:off x="7202488" y="5605463"/>
              <a:ext cx="0" cy="1555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0" name="Line 123"/>
            <p:cNvSpPr>
              <a:spLocks noChangeShapeType="1"/>
            </p:cNvSpPr>
            <p:nvPr/>
          </p:nvSpPr>
          <p:spPr bwMode="auto">
            <a:xfrm flipV="1">
              <a:off x="7256463" y="5191125"/>
              <a:ext cx="0" cy="2444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1" name="Line 124"/>
            <p:cNvSpPr>
              <a:spLocks noChangeShapeType="1"/>
            </p:cNvSpPr>
            <p:nvPr/>
          </p:nvSpPr>
          <p:spPr bwMode="auto">
            <a:xfrm flipH="1">
              <a:off x="7251700" y="5284788"/>
              <a:ext cx="4445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2" name="AutoShape 125"/>
            <p:cNvSpPr>
              <a:spLocks noChangeArrowheads="1"/>
            </p:cNvSpPr>
            <p:nvPr/>
          </p:nvSpPr>
          <p:spPr bwMode="auto">
            <a:xfrm flipH="1">
              <a:off x="7315200" y="5518150"/>
              <a:ext cx="95250" cy="69850"/>
            </a:xfrm>
            <a:prstGeom prst="flowChartOnlineStorag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13" name="Line 126"/>
            <p:cNvSpPr>
              <a:spLocks noChangeShapeType="1"/>
            </p:cNvSpPr>
            <p:nvPr/>
          </p:nvSpPr>
          <p:spPr bwMode="auto">
            <a:xfrm>
              <a:off x="7415213" y="5551488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4" name="Line 127"/>
            <p:cNvSpPr>
              <a:spLocks noChangeShapeType="1"/>
            </p:cNvSpPr>
            <p:nvPr/>
          </p:nvSpPr>
          <p:spPr bwMode="auto">
            <a:xfrm flipV="1">
              <a:off x="6726238" y="5324475"/>
              <a:ext cx="977900" cy="6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115" name="Group 128"/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632700" y="5459413"/>
              <a:ext cx="66675" cy="257175"/>
              <a:chOff x="5481" y="2519"/>
              <a:chExt cx="47" cy="194"/>
            </a:xfrm>
          </p:grpSpPr>
          <p:sp>
            <p:nvSpPr>
              <p:cNvPr id="275" name="Line 129"/>
              <p:cNvSpPr>
                <a:spLocks noChangeShapeType="1"/>
              </p:cNvSpPr>
              <p:nvPr/>
            </p:nvSpPr>
            <p:spPr bwMode="auto">
              <a:xfrm flipV="1">
                <a:off x="5485" y="2520"/>
                <a:ext cx="0" cy="19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76" name="Line 130"/>
              <p:cNvSpPr>
                <a:spLocks noChangeShapeType="1"/>
              </p:cNvSpPr>
              <p:nvPr/>
            </p:nvSpPr>
            <p:spPr bwMode="auto">
              <a:xfrm rot="16200000" flipV="1">
                <a:off x="5505" y="2495"/>
                <a:ext cx="0" cy="4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116" name="Line 131"/>
            <p:cNvSpPr>
              <a:spLocks noChangeShapeType="1"/>
            </p:cNvSpPr>
            <p:nvPr/>
          </p:nvSpPr>
          <p:spPr bwMode="auto">
            <a:xfrm flipV="1">
              <a:off x="7594600" y="5416550"/>
              <a:ext cx="0" cy="3476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7" name="Line 132"/>
            <p:cNvSpPr>
              <a:spLocks noChangeShapeType="1"/>
            </p:cNvSpPr>
            <p:nvPr/>
          </p:nvSpPr>
          <p:spPr bwMode="auto">
            <a:xfrm rot="16200000" flipV="1">
              <a:off x="7646988" y="5360988"/>
              <a:ext cx="0" cy="1143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8" name="Line 133"/>
            <p:cNvSpPr>
              <a:spLocks noChangeShapeType="1"/>
            </p:cNvSpPr>
            <p:nvPr/>
          </p:nvSpPr>
          <p:spPr bwMode="auto">
            <a:xfrm>
              <a:off x="7635875" y="5583238"/>
              <a:ext cx="91598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19" name="AutoShape 134"/>
            <p:cNvSpPr>
              <a:spLocks noChangeArrowheads="1"/>
            </p:cNvSpPr>
            <p:nvPr/>
          </p:nvSpPr>
          <p:spPr bwMode="auto">
            <a:xfrm rot="5400000">
              <a:off x="8530431" y="5547519"/>
              <a:ext cx="60325" cy="714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20" name="Rectangle 135"/>
            <p:cNvSpPr>
              <a:spLocks noChangeArrowheads="1"/>
            </p:cNvSpPr>
            <p:nvPr/>
          </p:nvSpPr>
          <p:spPr bwMode="auto">
            <a:xfrm>
              <a:off x="8101013" y="5718175"/>
              <a:ext cx="214312" cy="236538"/>
            </a:xfrm>
            <a:prstGeom prst="rect">
              <a:avLst/>
            </a:pr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21" name="AutoShape 136"/>
            <p:cNvSpPr>
              <a:spLocks noChangeArrowheads="1"/>
            </p:cNvSpPr>
            <p:nvPr/>
          </p:nvSpPr>
          <p:spPr bwMode="auto">
            <a:xfrm rot="5400000">
              <a:off x="8097838" y="5892800"/>
              <a:ext cx="60325" cy="53975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22" name="AutoShape 137"/>
            <p:cNvSpPr>
              <a:spLocks noChangeArrowheads="1"/>
            </p:cNvSpPr>
            <p:nvPr/>
          </p:nvSpPr>
          <p:spPr bwMode="auto">
            <a:xfrm rot="16200000">
              <a:off x="7590632" y="5769769"/>
              <a:ext cx="312737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  <p:sp>
          <p:nvSpPr>
            <p:cNvPr id="123" name="Line 138"/>
            <p:cNvSpPr>
              <a:spLocks noChangeShapeType="1"/>
            </p:cNvSpPr>
            <p:nvPr/>
          </p:nvSpPr>
          <p:spPr bwMode="auto">
            <a:xfrm>
              <a:off x="7793038" y="5807075"/>
              <a:ext cx="30321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24" name="Line 139"/>
            <p:cNvSpPr>
              <a:spLocks noChangeShapeType="1"/>
            </p:cNvSpPr>
            <p:nvPr/>
          </p:nvSpPr>
          <p:spPr bwMode="auto">
            <a:xfrm>
              <a:off x="8318500" y="5807075"/>
              <a:ext cx="2381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25" name="AutoShape 140"/>
            <p:cNvSpPr>
              <a:spLocks noChangeArrowheads="1"/>
            </p:cNvSpPr>
            <p:nvPr/>
          </p:nvSpPr>
          <p:spPr bwMode="auto">
            <a:xfrm rot="5400000">
              <a:off x="8535194" y="5768182"/>
              <a:ext cx="60325" cy="71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26" name="Line 141"/>
            <p:cNvSpPr>
              <a:spLocks noChangeShapeType="1"/>
            </p:cNvSpPr>
            <p:nvPr/>
          </p:nvSpPr>
          <p:spPr bwMode="auto">
            <a:xfrm>
              <a:off x="7510463" y="5842000"/>
              <a:ext cx="1920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27" name="Line 142"/>
            <p:cNvSpPr>
              <a:spLocks noChangeShapeType="1"/>
            </p:cNvSpPr>
            <p:nvPr/>
          </p:nvSpPr>
          <p:spPr bwMode="auto">
            <a:xfrm flipV="1">
              <a:off x="7515225" y="5283200"/>
              <a:ext cx="0" cy="55562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28" name="Line 143"/>
            <p:cNvSpPr>
              <a:spLocks noChangeShapeType="1"/>
            </p:cNvSpPr>
            <p:nvPr/>
          </p:nvSpPr>
          <p:spPr bwMode="auto">
            <a:xfrm flipV="1">
              <a:off x="7478713" y="5326063"/>
              <a:ext cx="0" cy="5540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29" name="Line 144"/>
            <p:cNvSpPr>
              <a:spLocks noChangeShapeType="1"/>
            </p:cNvSpPr>
            <p:nvPr/>
          </p:nvSpPr>
          <p:spPr bwMode="auto">
            <a:xfrm>
              <a:off x="7475538" y="5876925"/>
              <a:ext cx="23177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0" name="AutoShape 145"/>
            <p:cNvSpPr>
              <a:spLocks noChangeArrowheads="1"/>
            </p:cNvSpPr>
            <p:nvPr/>
          </p:nvSpPr>
          <p:spPr bwMode="auto">
            <a:xfrm rot="5400000" flipV="1">
              <a:off x="7044531" y="5071269"/>
              <a:ext cx="149225" cy="523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050 w 21600"/>
                <a:gd name="T13" fmla="*/ 5050 h 21600"/>
                <a:gd name="T14" fmla="*/ 16550 w 21600"/>
                <a:gd name="T15" fmla="*/ 1655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499" y="21600"/>
                  </a:lnTo>
                  <a:lnTo>
                    <a:pt x="151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prstDash val="sysDot"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31" name="Line 146"/>
            <p:cNvSpPr>
              <a:spLocks noChangeShapeType="1"/>
            </p:cNvSpPr>
            <p:nvPr/>
          </p:nvSpPr>
          <p:spPr bwMode="auto">
            <a:xfrm flipV="1">
              <a:off x="6992938" y="5057775"/>
              <a:ext cx="0" cy="6985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2" name="Line 147"/>
            <p:cNvSpPr>
              <a:spLocks noChangeShapeType="1"/>
            </p:cNvSpPr>
            <p:nvPr/>
          </p:nvSpPr>
          <p:spPr bwMode="auto">
            <a:xfrm flipV="1">
              <a:off x="7024688" y="5148263"/>
              <a:ext cx="0" cy="77470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3" name="Line 148"/>
            <p:cNvSpPr>
              <a:spLocks noChangeShapeType="1"/>
            </p:cNvSpPr>
            <p:nvPr/>
          </p:nvSpPr>
          <p:spPr bwMode="auto">
            <a:xfrm rot="16200000" flipV="1">
              <a:off x="7039769" y="5012531"/>
              <a:ext cx="0" cy="9683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4" name="Line 149"/>
            <p:cNvSpPr>
              <a:spLocks noChangeShapeType="1"/>
            </p:cNvSpPr>
            <p:nvPr/>
          </p:nvSpPr>
          <p:spPr bwMode="auto">
            <a:xfrm rot="16200000" flipV="1">
              <a:off x="7060407" y="5106194"/>
              <a:ext cx="0" cy="77787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5" name="Line 150"/>
            <p:cNvSpPr>
              <a:spLocks noChangeShapeType="1"/>
            </p:cNvSpPr>
            <p:nvPr/>
          </p:nvSpPr>
          <p:spPr bwMode="auto">
            <a:xfrm rot="16200000" flipV="1">
              <a:off x="7399338" y="4837113"/>
              <a:ext cx="0" cy="514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6" name="Line 151"/>
            <p:cNvSpPr>
              <a:spLocks noChangeShapeType="1"/>
            </p:cNvSpPr>
            <p:nvPr/>
          </p:nvSpPr>
          <p:spPr bwMode="auto">
            <a:xfrm rot="16200000" flipV="1">
              <a:off x="7676357" y="5207793"/>
              <a:ext cx="0" cy="555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37" name="Line 152"/>
            <p:cNvSpPr>
              <a:spLocks noChangeShapeType="1"/>
            </p:cNvSpPr>
            <p:nvPr/>
          </p:nvSpPr>
          <p:spPr bwMode="auto">
            <a:xfrm flipV="1">
              <a:off x="7651750" y="5097463"/>
              <a:ext cx="0" cy="1349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138" name="Group 153"/>
            <p:cNvGrpSpPr>
              <a:grpSpLocks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448550" y="5049838"/>
              <a:ext cx="150813" cy="182562"/>
              <a:chOff x="5234" y="2189"/>
              <a:chExt cx="114" cy="138"/>
            </a:xfrm>
          </p:grpSpPr>
          <p:sp>
            <p:nvSpPr>
              <p:cNvPr id="273" name="Rectangle 154"/>
              <p:cNvSpPr>
                <a:spLocks noChangeArrowheads="1"/>
              </p:cNvSpPr>
              <p:nvPr/>
            </p:nvSpPr>
            <p:spPr bwMode="auto">
              <a:xfrm>
                <a:off x="5234" y="2189"/>
                <a:ext cx="114" cy="138"/>
              </a:xfrm>
              <a:prstGeom prst="rect">
                <a:avLst/>
              </a:prstGeom>
              <a:gradFill rotWithShape="1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74" name="AutoShape 155"/>
              <p:cNvSpPr>
                <a:spLocks noChangeArrowheads="1"/>
              </p:cNvSpPr>
              <p:nvPr/>
            </p:nvSpPr>
            <p:spPr bwMode="auto">
              <a:xfrm rot="5400000">
                <a:off x="5229" y="2292"/>
                <a:ext cx="39" cy="27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</p:grpSp>
        <p:sp>
          <p:nvSpPr>
            <p:cNvPr id="139" name="AutoShape 156"/>
            <p:cNvSpPr>
              <a:spLocks noChangeArrowheads="1"/>
            </p:cNvSpPr>
            <p:nvPr/>
          </p:nvSpPr>
          <p:spPr bwMode="auto">
            <a:xfrm rot="16200000">
              <a:off x="7590632" y="4375944"/>
              <a:ext cx="312737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eaVert" wrap="none" lIns="76197" tIns="38098" rIns="76197" bIns="38098" anchor="ctr"/>
            <a:lstStyle/>
            <a:p>
              <a:endParaRPr lang="en-GB"/>
            </a:p>
          </p:txBody>
        </p:sp>
        <p:sp>
          <p:nvSpPr>
            <p:cNvPr id="140" name="Line 157"/>
            <p:cNvSpPr>
              <a:spLocks noChangeShapeType="1"/>
            </p:cNvSpPr>
            <p:nvPr/>
          </p:nvSpPr>
          <p:spPr bwMode="auto">
            <a:xfrm>
              <a:off x="7789863" y="4418013"/>
              <a:ext cx="7620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1" name="AutoShape 158"/>
            <p:cNvSpPr>
              <a:spLocks noChangeArrowheads="1"/>
            </p:cNvSpPr>
            <p:nvPr/>
          </p:nvSpPr>
          <p:spPr bwMode="auto">
            <a:xfrm rot="5400000">
              <a:off x="8529637" y="4383088"/>
              <a:ext cx="61913" cy="714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42" name="Freeform 159"/>
            <p:cNvSpPr>
              <a:spLocks/>
            </p:cNvSpPr>
            <p:nvPr/>
          </p:nvSpPr>
          <p:spPr bwMode="auto">
            <a:xfrm>
              <a:off x="7553325" y="4433888"/>
              <a:ext cx="161925" cy="428625"/>
            </a:xfrm>
            <a:custGeom>
              <a:avLst/>
              <a:gdLst>
                <a:gd name="T0" fmla="*/ 2147483647 w 36"/>
                <a:gd name="T1" fmla="*/ 2147483647 h 219"/>
                <a:gd name="T2" fmla="*/ 0 w 36"/>
                <a:gd name="T3" fmla="*/ 2147483647 h 219"/>
                <a:gd name="T4" fmla="*/ 0 w 36"/>
                <a:gd name="T5" fmla="*/ 0 h 219"/>
                <a:gd name="T6" fmla="*/ 2147483647 w 36"/>
                <a:gd name="T7" fmla="*/ 0 h 2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19"/>
                <a:gd name="T14" fmla="*/ 36 w 36"/>
                <a:gd name="T15" fmla="*/ 219 h 2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19">
                  <a:moveTo>
                    <a:pt x="36" y="219"/>
                  </a:moveTo>
                  <a:lnTo>
                    <a:pt x="0" y="219"/>
                  </a:lnTo>
                  <a:lnTo>
                    <a:pt x="0" y="0"/>
                  </a:lnTo>
                  <a:lnTo>
                    <a:pt x="33" y="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3" name="AutoShape 160"/>
            <p:cNvSpPr>
              <a:spLocks noChangeArrowheads="1"/>
            </p:cNvSpPr>
            <p:nvPr/>
          </p:nvSpPr>
          <p:spPr bwMode="auto">
            <a:xfrm flipV="1">
              <a:off x="7170738" y="4611688"/>
              <a:ext cx="104775" cy="5238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44" name="AutoShape 161"/>
            <p:cNvSpPr>
              <a:spLocks noChangeArrowheads="1"/>
            </p:cNvSpPr>
            <p:nvPr/>
          </p:nvSpPr>
          <p:spPr bwMode="auto">
            <a:xfrm flipV="1">
              <a:off x="7212013" y="4498975"/>
              <a:ext cx="103187" cy="539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45" name="Line 162"/>
            <p:cNvSpPr>
              <a:spLocks noChangeShapeType="1"/>
            </p:cNvSpPr>
            <p:nvPr/>
          </p:nvSpPr>
          <p:spPr bwMode="auto">
            <a:xfrm flipV="1">
              <a:off x="7224713" y="4552950"/>
              <a:ext cx="0" cy="555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6" name="Line 163"/>
            <p:cNvSpPr>
              <a:spLocks noChangeShapeType="1"/>
            </p:cNvSpPr>
            <p:nvPr/>
          </p:nvSpPr>
          <p:spPr bwMode="auto">
            <a:xfrm flipV="1">
              <a:off x="7202488" y="4665663"/>
              <a:ext cx="0" cy="157162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7" name="Line 164"/>
            <p:cNvSpPr>
              <a:spLocks noChangeShapeType="1"/>
            </p:cNvSpPr>
            <p:nvPr/>
          </p:nvSpPr>
          <p:spPr bwMode="auto">
            <a:xfrm flipV="1">
              <a:off x="7256463" y="4092575"/>
              <a:ext cx="0" cy="40481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8" name="Line 165"/>
            <p:cNvSpPr>
              <a:spLocks noChangeShapeType="1"/>
            </p:cNvSpPr>
            <p:nvPr/>
          </p:nvSpPr>
          <p:spPr bwMode="auto">
            <a:xfrm flipH="1">
              <a:off x="7251700" y="4346575"/>
              <a:ext cx="4445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49" name="AutoShape 166"/>
            <p:cNvSpPr>
              <a:spLocks noChangeArrowheads="1"/>
            </p:cNvSpPr>
            <p:nvPr/>
          </p:nvSpPr>
          <p:spPr bwMode="auto">
            <a:xfrm flipH="1">
              <a:off x="7315200" y="4578350"/>
              <a:ext cx="95250" cy="69850"/>
            </a:xfrm>
            <a:prstGeom prst="flowChartOnlineStorag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50" name="Line 167"/>
            <p:cNvSpPr>
              <a:spLocks noChangeShapeType="1"/>
            </p:cNvSpPr>
            <p:nvPr/>
          </p:nvSpPr>
          <p:spPr bwMode="auto">
            <a:xfrm>
              <a:off x="7415213" y="4611688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151" name="Group 168"/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632700" y="4521200"/>
              <a:ext cx="66675" cy="255588"/>
              <a:chOff x="5481" y="2519"/>
              <a:chExt cx="47" cy="194"/>
            </a:xfrm>
          </p:grpSpPr>
          <p:sp>
            <p:nvSpPr>
              <p:cNvPr id="271" name="Line 169"/>
              <p:cNvSpPr>
                <a:spLocks noChangeShapeType="1"/>
              </p:cNvSpPr>
              <p:nvPr/>
            </p:nvSpPr>
            <p:spPr bwMode="auto">
              <a:xfrm flipV="1">
                <a:off x="5485" y="2520"/>
                <a:ext cx="0" cy="19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72" name="Line 170"/>
              <p:cNvSpPr>
                <a:spLocks noChangeShapeType="1"/>
              </p:cNvSpPr>
              <p:nvPr/>
            </p:nvSpPr>
            <p:spPr bwMode="auto">
              <a:xfrm rot="16200000" flipV="1">
                <a:off x="5505" y="2495"/>
                <a:ext cx="0" cy="4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152" name="Line 171"/>
            <p:cNvSpPr>
              <a:spLocks noChangeShapeType="1"/>
            </p:cNvSpPr>
            <p:nvPr/>
          </p:nvSpPr>
          <p:spPr bwMode="auto">
            <a:xfrm flipV="1">
              <a:off x="7594600" y="4476750"/>
              <a:ext cx="0" cy="3476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3" name="Line 172"/>
            <p:cNvSpPr>
              <a:spLocks noChangeShapeType="1"/>
            </p:cNvSpPr>
            <p:nvPr/>
          </p:nvSpPr>
          <p:spPr bwMode="auto">
            <a:xfrm rot="16200000" flipV="1">
              <a:off x="7646988" y="4421188"/>
              <a:ext cx="0" cy="1143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4" name="Line 173"/>
            <p:cNvSpPr>
              <a:spLocks noChangeShapeType="1"/>
            </p:cNvSpPr>
            <p:nvPr/>
          </p:nvSpPr>
          <p:spPr bwMode="auto">
            <a:xfrm>
              <a:off x="7635875" y="4643438"/>
              <a:ext cx="91598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AutoShape 174"/>
            <p:cNvSpPr>
              <a:spLocks noChangeArrowheads="1"/>
            </p:cNvSpPr>
            <p:nvPr/>
          </p:nvSpPr>
          <p:spPr bwMode="auto">
            <a:xfrm rot="5400000">
              <a:off x="8530431" y="4607719"/>
              <a:ext cx="60325" cy="714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56" name="Rectangle 175"/>
            <p:cNvSpPr>
              <a:spLocks noChangeArrowheads="1"/>
            </p:cNvSpPr>
            <p:nvPr/>
          </p:nvSpPr>
          <p:spPr bwMode="auto">
            <a:xfrm>
              <a:off x="8101013" y="4778375"/>
              <a:ext cx="214312" cy="236538"/>
            </a:xfrm>
            <a:prstGeom prst="rect">
              <a:avLst/>
            </a:prstGeom>
            <a:gradFill rotWithShape="1">
              <a:gsLst>
                <a:gs pos="0">
                  <a:srgbClr val="FFFFCC"/>
                </a:gs>
                <a:gs pos="100000">
                  <a:srgbClr val="76765E"/>
                </a:gs>
              </a:gsLst>
              <a:lin ang="2700000" scaled="1"/>
            </a:gra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57" name="AutoShape 176"/>
            <p:cNvSpPr>
              <a:spLocks noChangeArrowheads="1"/>
            </p:cNvSpPr>
            <p:nvPr/>
          </p:nvSpPr>
          <p:spPr bwMode="auto">
            <a:xfrm rot="5400000">
              <a:off x="8097044" y="4953794"/>
              <a:ext cx="61913" cy="53975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58" name="AutoShape 177"/>
            <p:cNvSpPr>
              <a:spLocks noChangeArrowheads="1"/>
            </p:cNvSpPr>
            <p:nvPr/>
          </p:nvSpPr>
          <p:spPr bwMode="auto">
            <a:xfrm rot="16200000">
              <a:off x="7590632" y="4829969"/>
              <a:ext cx="312737" cy="857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  <p:sp>
          <p:nvSpPr>
            <p:cNvPr id="159" name="Line 178"/>
            <p:cNvSpPr>
              <a:spLocks noChangeShapeType="1"/>
            </p:cNvSpPr>
            <p:nvPr/>
          </p:nvSpPr>
          <p:spPr bwMode="auto">
            <a:xfrm>
              <a:off x="7793038" y="4868863"/>
              <a:ext cx="30321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0" name="Line 179"/>
            <p:cNvSpPr>
              <a:spLocks noChangeShapeType="1"/>
            </p:cNvSpPr>
            <p:nvPr/>
          </p:nvSpPr>
          <p:spPr bwMode="auto">
            <a:xfrm>
              <a:off x="8318500" y="4868863"/>
              <a:ext cx="2381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1" name="AutoShape 180"/>
            <p:cNvSpPr>
              <a:spLocks noChangeArrowheads="1"/>
            </p:cNvSpPr>
            <p:nvPr/>
          </p:nvSpPr>
          <p:spPr bwMode="auto">
            <a:xfrm rot="5400000">
              <a:off x="8535194" y="4828382"/>
              <a:ext cx="60325" cy="7143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62" name="Line 181"/>
            <p:cNvSpPr>
              <a:spLocks noChangeShapeType="1"/>
            </p:cNvSpPr>
            <p:nvPr/>
          </p:nvSpPr>
          <p:spPr bwMode="auto">
            <a:xfrm>
              <a:off x="7510463" y="4902200"/>
              <a:ext cx="1920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3" name="Line 182"/>
            <p:cNvSpPr>
              <a:spLocks noChangeShapeType="1"/>
            </p:cNvSpPr>
            <p:nvPr/>
          </p:nvSpPr>
          <p:spPr bwMode="auto">
            <a:xfrm flipV="1">
              <a:off x="7515225" y="4344988"/>
              <a:ext cx="0" cy="5540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4" name="Line 183"/>
            <p:cNvSpPr>
              <a:spLocks noChangeShapeType="1"/>
            </p:cNvSpPr>
            <p:nvPr/>
          </p:nvSpPr>
          <p:spPr bwMode="auto">
            <a:xfrm flipV="1">
              <a:off x="7478713" y="4386263"/>
              <a:ext cx="0" cy="55562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5" name="Line 184"/>
            <p:cNvSpPr>
              <a:spLocks noChangeShapeType="1"/>
            </p:cNvSpPr>
            <p:nvPr/>
          </p:nvSpPr>
          <p:spPr bwMode="auto">
            <a:xfrm>
              <a:off x="7475538" y="4937125"/>
              <a:ext cx="23177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6" name="Line 185"/>
            <p:cNvSpPr>
              <a:spLocks noChangeShapeType="1"/>
            </p:cNvSpPr>
            <p:nvPr/>
          </p:nvSpPr>
          <p:spPr bwMode="auto">
            <a:xfrm flipV="1">
              <a:off x="6992938" y="4117975"/>
              <a:ext cx="0" cy="6508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7" name="Line 186"/>
            <p:cNvSpPr>
              <a:spLocks noChangeShapeType="1"/>
            </p:cNvSpPr>
            <p:nvPr/>
          </p:nvSpPr>
          <p:spPr bwMode="auto">
            <a:xfrm rot="16200000" flipV="1">
              <a:off x="7039769" y="4072731"/>
              <a:ext cx="0" cy="9683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8" name="Line 187"/>
            <p:cNvSpPr>
              <a:spLocks noChangeShapeType="1"/>
            </p:cNvSpPr>
            <p:nvPr/>
          </p:nvSpPr>
          <p:spPr bwMode="auto">
            <a:xfrm rot="16200000" flipV="1">
              <a:off x="7399338" y="3898900"/>
              <a:ext cx="0" cy="5143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69" name="Line 188"/>
            <p:cNvSpPr>
              <a:spLocks noChangeShapeType="1"/>
            </p:cNvSpPr>
            <p:nvPr/>
          </p:nvSpPr>
          <p:spPr bwMode="auto">
            <a:xfrm rot="16200000" flipV="1">
              <a:off x="7676357" y="4267993"/>
              <a:ext cx="0" cy="55563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0" name="Line 189"/>
            <p:cNvSpPr>
              <a:spLocks noChangeShapeType="1"/>
            </p:cNvSpPr>
            <p:nvPr/>
          </p:nvSpPr>
          <p:spPr bwMode="auto">
            <a:xfrm flipV="1">
              <a:off x="7651750" y="4157663"/>
              <a:ext cx="0" cy="13493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171" name="Group 190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448550" y="4110038"/>
              <a:ext cx="150813" cy="182562"/>
              <a:chOff x="5234" y="2189"/>
              <a:chExt cx="114" cy="138"/>
            </a:xfrm>
          </p:grpSpPr>
          <p:sp>
            <p:nvSpPr>
              <p:cNvPr id="269" name="Rectangle 191"/>
              <p:cNvSpPr>
                <a:spLocks noChangeArrowheads="1"/>
              </p:cNvSpPr>
              <p:nvPr/>
            </p:nvSpPr>
            <p:spPr bwMode="auto">
              <a:xfrm>
                <a:off x="5234" y="2189"/>
                <a:ext cx="114" cy="138"/>
              </a:xfrm>
              <a:prstGeom prst="rect">
                <a:avLst/>
              </a:prstGeom>
              <a:gradFill rotWithShape="1">
                <a:gsLst>
                  <a:gs pos="0">
                    <a:srgbClr val="FFFFCC"/>
                  </a:gs>
                  <a:gs pos="100000">
                    <a:srgbClr val="76765E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70" name="AutoShape 192"/>
              <p:cNvSpPr>
                <a:spLocks noChangeArrowheads="1"/>
              </p:cNvSpPr>
              <p:nvPr/>
            </p:nvSpPr>
            <p:spPr bwMode="auto">
              <a:xfrm rot="5400000">
                <a:off x="5229" y="2292"/>
                <a:ext cx="39" cy="27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</p:grpSp>
        <p:sp>
          <p:nvSpPr>
            <p:cNvPr id="172" name="Line 193"/>
            <p:cNvSpPr>
              <a:spLocks noChangeShapeType="1"/>
            </p:cNvSpPr>
            <p:nvPr/>
          </p:nvSpPr>
          <p:spPr bwMode="auto">
            <a:xfrm flipH="1">
              <a:off x="5264150" y="4618038"/>
              <a:ext cx="17621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194"/>
            <p:cNvSpPr>
              <a:spLocks noChangeShapeType="1"/>
            </p:cNvSpPr>
            <p:nvPr/>
          </p:nvSpPr>
          <p:spPr bwMode="auto">
            <a:xfrm flipV="1">
              <a:off x="7032625" y="2068513"/>
              <a:ext cx="0" cy="433387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Line 195"/>
            <p:cNvSpPr>
              <a:spLocks noChangeShapeType="1"/>
            </p:cNvSpPr>
            <p:nvPr/>
          </p:nvSpPr>
          <p:spPr bwMode="auto">
            <a:xfrm rot="16200000" flipV="1">
              <a:off x="7068344" y="2026444"/>
              <a:ext cx="0" cy="777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5" name="Line 196"/>
            <p:cNvSpPr>
              <a:spLocks noChangeShapeType="1"/>
            </p:cNvSpPr>
            <p:nvPr/>
          </p:nvSpPr>
          <p:spPr bwMode="auto">
            <a:xfrm flipV="1">
              <a:off x="7029450" y="4191000"/>
              <a:ext cx="0" cy="4333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6" name="Line 197"/>
            <p:cNvSpPr>
              <a:spLocks noChangeShapeType="1"/>
            </p:cNvSpPr>
            <p:nvPr/>
          </p:nvSpPr>
          <p:spPr bwMode="auto">
            <a:xfrm rot="16200000" flipV="1">
              <a:off x="7063582" y="4148931"/>
              <a:ext cx="0" cy="77787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7" name="AutoShape 198"/>
            <p:cNvSpPr>
              <a:spLocks noChangeArrowheads="1"/>
            </p:cNvSpPr>
            <p:nvPr/>
          </p:nvSpPr>
          <p:spPr bwMode="auto">
            <a:xfrm rot="5400000" flipV="1">
              <a:off x="7044531" y="4133057"/>
              <a:ext cx="149225" cy="523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050 w 21600"/>
                <a:gd name="T13" fmla="*/ 5050 h 21600"/>
                <a:gd name="T14" fmla="*/ 16550 w 21600"/>
                <a:gd name="T15" fmla="*/ 1655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499" y="21600"/>
                  </a:lnTo>
                  <a:lnTo>
                    <a:pt x="151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1"/>
              </a:solidFill>
              <a:prstDash val="sysDot"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78" name="AutoShape 199"/>
            <p:cNvSpPr>
              <a:spLocks noChangeArrowheads="1"/>
            </p:cNvSpPr>
            <p:nvPr/>
          </p:nvSpPr>
          <p:spPr bwMode="auto">
            <a:xfrm rot="5400000" flipV="1">
              <a:off x="6782594" y="4361656"/>
              <a:ext cx="217488" cy="539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188 w 21600"/>
                <a:gd name="T13" fmla="*/ 3188 h 21600"/>
                <a:gd name="T14" fmla="*/ 18412 w 21600"/>
                <a:gd name="T15" fmla="*/ 184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79" name="Line 200"/>
            <p:cNvSpPr>
              <a:spLocks noChangeShapeType="1"/>
            </p:cNvSpPr>
            <p:nvPr/>
          </p:nvSpPr>
          <p:spPr bwMode="auto">
            <a:xfrm>
              <a:off x="6918325" y="4389438"/>
              <a:ext cx="79057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0" name="Line 201"/>
            <p:cNvSpPr>
              <a:spLocks noChangeShapeType="1"/>
            </p:cNvSpPr>
            <p:nvPr/>
          </p:nvSpPr>
          <p:spPr bwMode="auto">
            <a:xfrm flipV="1">
              <a:off x="6799263" y="4449763"/>
              <a:ext cx="0" cy="33337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1" name="Line 202"/>
            <p:cNvSpPr>
              <a:spLocks noChangeShapeType="1"/>
            </p:cNvSpPr>
            <p:nvPr/>
          </p:nvSpPr>
          <p:spPr bwMode="auto">
            <a:xfrm rot="16200000" flipV="1">
              <a:off x="6830219" y="4420394"/>
              <a:ext cx="0" cy="6508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2" name="Line 203"/>
            <p:cNvSpPr>
              <a:spLocks noChangeShapeType="1"/>
            </p:cNvSpPr>
            <p:nvPr/>
          </p:nvSpPr>
          <p:spPr bwMode="auto">
            <a:xfrm rot="16200000" flipV="1">
              <a:off x="6830219" y="4290219"/>
              <a:ext cx="0" cy="6508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3" name="Line 204"/>
            <p:cNvSpPr>
              <a:spLocks noChangeShapeType="1"/>
            </p:cNvSpPr>
            <p:nvPr/>
          </p:nvSpPr>
          <p:spPr bwMode="auto">
            <a:xfrm flipV="1">
              <a:off x="6799263" y="3584575"/>
              <a:ext cx="0" cy="73818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4" name="Line 205"/>
            <p:cNvSpPr>
              <a:spLocks noChangeShapeType="1"/>
            </p:cNvSpPr>
            <p:nvPr/>
          </p:nvSpPr>
          <p:spPr bwMode="auto">
            <a:xfrm flipV="1">
              <a:off x="6894513" y="4476750"/>
              <a:ext cx="0" cy="13970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grpSp>
          <p:nvGrpSpPr>
            <p:cNvPr id="185" name="Group 206"/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5249863" y="2471738"/>
              <a:ext cx="1287462" cy="735012"/>
              <a:chOff x="3788" y="1868"/>
              <a:chExt cx="974" cy="556"/>
            </a:xfrm>
          </p:grpSpPr>
          <p:sp>
            <p:nvSpPr>
              <p:cNvPr id="252" name="AutoShape 207"/>
              <p:cNvSpPr>
                <a:spLocks noChangeArrowheads="1"/>
              </p:cNvSpPr>
              <p:nvPr/>
            </p:nvSpPr>
            <p:spPr bwMode="auto">
              <a:xfrm rot="5400000">
                <a:off x="3792" y="186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53" name="Line 208"/>
              <p:cNvSpPr>
                <a:spLocks noChangeShapeType="1"/>
              </p:cNvSpPr>
              <p:nvPr/>
            </p:nvSpPr>
            <p:spPr bwMode="auto">
              <a:xfrm>
                <a:off x="3834" y="200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4" name="Line 209"/>
              <p:cNvSpPr>
                <a:spLocks noChangeShapeType="1"/>
              </p:cNvSpPr>
              <p:nvPr/>
            </p:nvSpPr>
            <p:spPr bwMode="auto">
              <a:xfrm>
                <a:off x="3834" y="205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5" name="Line 210"/>
              <p:cNvSpPr>
                <a:spLocks noChangeShapeType="1"/>
              </p:cNvSpPr>
              <p:nvPr/>
            </p:nvSpPr>
            <p:spPr bwMode="auto">
              <a:xfrm>
                <a:off x="3834" y="209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6" name="Line 211"/>
              <p:cNvSpPr>
                <a:spLocks noChangeShapeType="1"/>
              </p:cNvSpPr>
              <p:nvPr/>
            </p:nvSpPr>
            <p:spPr bwMode="auto">
              <a:xfrm>
                <a:off x="3834" y="214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7" name="Line 212"/>
              <p:cNvSpPr>
                <a:spLocks noChangeShapeType="1"/>
              </p:cNvSpPr>
              <p:nvPr/>
            </p:nvSpPr>
            <p:spPr bwMode="auto">
              <a:xfrm>
                <a:off x="3834" y="2186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8" name="Line 213"/>
              <p:cNvSpPr>
                <a:spLocks noChangeShapeType="1"/>
              </p:cNvSpPr>
              <p:nvPr/>
            </p:nvSpPr>
            <p:spPr bwMode="auto">
              <a:xfrm>
                <a:off x="3834" y="2232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9" name="AutoShape 214"/>
              <p:cNvSpPr>
                <a:spLocks noChangeArrowheads="1"/>
              </p:cNvSpPr>
              <p:nvPr/>
            </p:nvSpPr>
            <p:spPr bwMode="auto">
              <a:xfrm rot="5400000">
                <a:off x="3797" y="197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0" name="AutoShape 215"/>
              <p:cNvSpPr>
                <a:spLocks noChangeArrowheads="1"/>
              </p:cNvSpPr>
              <p:nvPr/>
            </p:nvSpPr>
            <p:spPr bwMode="auto">
              <a:xfrm rot="5400000">
                <a:off x="3798" y="2022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1" name="AutoShape 216"/>
              <p:cNvSpPr>
                <a:spLocks noChangeArrowheads="1"/>
              </p:cNvSpPr>
              <p:nvPr/>
            </p:nvSpPr>
            <p:spPr bwMode="auto">
              <a:xfrm rot="5400000">
                <a:off x="3797" y="206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2" name="AutoShape 217"/>
              <p:cNvSpPr>
                <a:spLocks noChangeArrowheads="1"/>
              </p:cNvSpPr>
              <p:nvPr/>
            </p:nvSpPr>
            <p:spPr bwMode="auto">
              <a:xfrm rot="5400000">
                <a:off x="3797" y="2113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3" name="AutoShape 218"/>
              <p:cNvSpPr>
                <a:spLocks noChangeArrowheads="1"/>
              </p:cNvSpPr>
              <p:nvPr/>
            </p:nvSpPr>
            <p:spPr bwMode="auto">
              <a:xfrm rot="5400000">
                <a:off x="3797" y="2159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4" name="AutoShape 219"/>
              <p:cNvSpPr>
                <a:spLocks noChangeArrowheads="1"/>
              </p:cNvSpPr>
              <p:nvPr/>
            </p:nvSpPr>
            <p:spPr bwMode="auto">
              <a:xfrm rot="5400000">
                <a:off x="3798" y="2204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5" name="Line 220"/>
              <p:cNvSpPr>
                <a:spLocks noChangeShapeType="1"/>
              </p:cNvSpPr>
              <p:nvPr/>
            </p:nvSpPr>
            <p:spPr bwMode="auto">
              <a:xfrm flipH="1">
                <a:off x="3841" y="2399"/>
                <a:ext cx="5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66" name="AutoShape 221"/>
              <p:cNvSpPr>
                <a:spLocks noChangeArrowheads="1"/>
              </p:cNvSpPr>
              <p:nvPr/>
            </p:nvSpPr>
            <p:spPr bwMode="auto">
              <a:xfrm rot="5400000">
                <a:off x="3792" y="237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67" name="Line 222"/>
              <p:cNvSpPr>
                <a:spLocks noChangeShapeType="1"/>
              </p:cNvSpPr>
              <p:nvPr/>
            </p:nvSpPr>
            <p:spPr bwMode="auto">
              <a:xfrm flipV="1">
                <a:off x="4409" y="1892"/>
                <a:ext cx="0" cy="508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68" name="Rectangle 223"/>
              <p:cNvSpPr>
                <a:spLocks noChangeArrowheads="1"/>
              </p:cNvSpPr>
              <p:nvPr/>
            </p:nvSpPr>
            <p:spPr bwMode="auto">
              <a:xfrm>
                <a:off x="4107" y="1958"/>
                <a:ext cx="655" cy="364"/>
              </a:xfrm>
              <a:prstGeom prst="rect">
                <a:avLst/>
              </a:prstGeom>
              <a:gradFill rotWithShape="1">
                <a:gsLst>
                  <a:gs pos="0">
                    <a:srgbClr val="003366"/>
                  </a:gs>
                  <a:gs pos="100000">
                    <a:srgbClr val="FFFFFF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76197" tIns="38098" rIns="76197" bIns="38098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x-none" sz="800"/>
                  <a:t>LUT/RAM/SRL</a:t>
                </a:r>
              </a:p>
            </p:txBody>
          </p:sp>
        </p:grpSp>
        <p:grpSp>
          <p:nvGrpSpPr>
            <p:cNvPr id="186" name="Group 224"/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5249863" y="3408363"/>
              <a:ext cx="1287462" cy="735012"/>
              <a:chOff x="3788" y="1868"/>
              <a:chExt cx="974" cy="556"/>
            </a:xfrm>
          </p:grpSpPr>
          <p:sp>
            <p:nvSpPr>
              <p:cNvPr id="235" name="AutoShape 225"/>
              <p:cNvSpPr>
                <a:spLocks noChangeArrowheads="1"/>
              </p:cNvSpPr>
              <p:nvPr/>
            </p:nvSpPr>
            <p:spPr bwMode="auto">
              <a:xfrm rot="5400000">
                <a:off x="3792" y="186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36" name="Line 226"/>
              <p:cNvSpPr>
                <a:spLocks noChangeShapeType="1"/>
              </p:cNvSpPr>
              <p:nvPr/>
            </p:nvSpPr>
            <p:spPr bwMode="auto">
              <a:xfrm>
                <a:off x="3834" y="200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37" name="Line 227"/>
              <p:cNvSpPr>
                <a:spLocks noChangeShapeType="1"/>
              </p:cNvSpPr>
              <p:nvPr/>
            </p:nvSpPr>
            <p:spPr bwMode="auto">
              <a:xfrm>
                <a:off x="3834" y="205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38" name="Line 228"/>
              <p:cNvSpPr>
                <a:spLocks noChangeShapeType="1"/>
              </p:cNvSpPr>
              <p:nvPr/>
            </p:nvSpPr>
            <p:spPr bwMode="auto">
              <a:xfrm>
                <a:off x="3834" y="209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39" name="Line 229"/>
              <p:cNvSpPr>
                <a:spLocks noChangeShapeType="1"/>
              </p:cNvSpPr>
              <p:nvPr/>
            </p:nvSpPr>
            <p:spPr bwMode="auto">
              <a:xfrm>
                <a:off x="3834" y="214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40" name="Line 230"/>
              <p:cNvSpPr>
                <a:spLocks noChangeShapeType="1"/>
              </p:cNvSpPr>
              <p:nvPr/>
            </p:nvSpPr>
            <p:spPr bwMode="auto">
              <a:xfrm>
                <a:off x="3834" y="2186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41" name="Line 231"/>
              <p:cNvSpPr>
                <a:spLocks noChangeShapeType="1"/>
              </p:cNvSpPr>
              <p:nvPr/>
            </p:nvSpPr>
            <p:spPr bwMode="auto">
              <a:xfrm>
                <a:off x="3834" y="2232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42" name="AutoShape 232"/>
              <p:cNvSpPr>
                <a:spLocks noChangeArrowheads="1"/>
              </p:cNvSpPr>
              <p:nvPr/>
            </p:nvSpPr>
            <p:spPr bwMode="auto">
              <a:xfrm rot="5400000">
                <a:off x="3797" y="197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43" name="AutoShape 233"/>
              <p:cNvSpPr>
                <a:spLocks noChangeArrowheads="1"/>
              </p:cNvSpPr>
              <p:nvPr/>
            </p:nvSpPr>
            <p:spPr bwMode="auto">
              <a:xfrm rot="5400000">
                <a:off x="3798" y="2022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44" name="AutoShape 234"/>
              <p:cNvSpPr>
                <a:spLocks noChangeArrowheads="1"/>
              </p:cNvSpPr>
              <p:nvPr/>
            </p:nvSpPr>
            <p:spPr bwMode="auto">
              <a:xfrm rot="5400000">
                <a:off x="3797" y="206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45" name="AutoShape 235"/>
              <p:cNvSpPr>
                <a:spLocks noChangeArrowheads="1"/>
              </p:cNvSpPr>
              <p:nvPr/>
            </p:nvSpPr>
            <p:spPr bwMode="auto">
              <a:xfrm rot="5400000">
                <a:off x="3797" y="2113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46" name="AutoShape 236"/>
              <p:cNvSpPr>
                <a:spLocks noChangeArrowheads="1"/>
              </p:cNvSpPr>
              <p:nvPr/>
            </p:nvSpPr>
            <p:spPr bwMode="auto">
              <a:xfrm rot="5400000">
                <a:off x="3797" y="2159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47" name="AutoShape 237"/>
              <p:cNvSpPr>
                <a:spLocks noChangeArrowheads="1"/>
              </p:cNvSpPr>
              <p:nvPr/>
            </p:nvSpPr>
            <p:spPr bwMode="auto">
              <a:xfrm rot="5400000">
                <a:off x="3798" y="2204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48" name="Line 238"/>
              <p:cNvSpPr>
                <a:spLocks noChangeShapeType="1"/>
              </p:cNvSpPr>
              <p:nvPr/>
            </p:nvSpPr>
            <p:spPr bwMode="auto">
              <a:xfrm flipH="1">
                <a:off x="3841" y="2399"/>
                <a:ext cx="5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49" name="AutoShape 239"/>
              <p:cNvSpPr>
                <a:spLocks noChangeArrowheads="1"/>
              </p:cNvSpPr>
              <p:nvPr/>
            </p:nvSpPr>
            <p:spPr bwMode="auto">
              <a:xfrm rot="5400000">
                <a:off x="3792" y="237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50" name="Line 240"/>
              <p:cNvSpPr>
                <a:spLocks noChangeShapeType="1"/>
              </p:cNvSpPr>
              <p:nvPr/>
            </p:nvSpPr>
            <p:spPr bwMode="auto">
              <a:xfrm flipV="1">
                <a:off x="4409" y="1892"/>
                <a:ext cx="0" cy="508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51" name="Rectangle 241"/>
              <p:cNvSpPr>
                <a:spLocks noChangeArrowheads="1"/>
              </p:cNvSpPr>
              <p:nvPr/>
            </p:nvSpPr>
            <p:spPr bwMode="auto">
              <a:xfrm>
                <a:off x="4107" y="1958"/>
                <a:ext cx="655" cy="364"/>
              </a:xfrm>
              <a:prstGeom prst="rect">
                <a:avLst/>
              </a:prstGeom>
              <a:gradFill rotWithShape="1">
                <a:gsLst>
                  <a:gs pos="0">
                    <a:srgbClr val="003366"/>
                  </a:gs>
                  <a:gs pos="100000">
                    <a:srgbClr val="FFFFFF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76197" tIns="38098" rIns="76197" bIns="38098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x-none" sz="800"/>
                  <a:t>LUT/RAM/SRL</a:t>
                </a:r>
              </a:p>
            </p:txBody>
          </p:sp>
        </p:grpSp>
        <p:grpSp>
          <p:nvGrpSpPr>
            <p:cNvPr id="187" name="Group 242"/>
            <p:cNvGrpSpPr>
              <a:grpSpLocks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5249863" y="4586288"/>
              <a:ext cx="1287462" cy="736600"/>
              <a:chOff x="3788" y="1868"/>
              <a:chExt cx="974" cy="556"/>
            </a:xfrm>
          </p:grpSpPr>
          <p:sp>
            <p:nvSpPr>
              <p:cNvPr id="218" name="AutoShape 243"/>
              <p:cNvSpPr>
                <a:spLocks noChangeArrowheads="1"/>
              </p:cNvSpPr>
              <p:nvPr/>
            </p:nvSpPr>
            <p:spPr bwMode="auto">
              <a:xfrm rot="5400000">
                <a:off x="3792" y="186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9" name="Line 244"/>
              <p:cNvSpPr>
                <a:spLocks noChangeShapeType="1"/>
              </p:cNvSpPr>
              <p:nvPr/>
            </p:nvSpPr>
            <p:spPr bwMode="auto">
              <a:xfrm>
                <a:off x="3834" y="200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20" name="Line 245"/>
              <p:cNvSpPr>
                <a:spLocks noChangeShapeType="1"/>
              </p:cNvSpPr>
              <p:nvPr/>
            </p:nvSpPr>
            <p:spPr bwMode="auto">
              <a:xfrm>
                <a:off x="3834" y="205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21" name="Line 246"/>
              <p:cNvSpPr>
                <a:spLocks noChangeShapeType="1"/>
              </p:cNvSpPr>
              <p:nvPr/>
            </p:nvSpPr>
            <p:spPr bwMode="auto">
              <a:xfrm>
                <a:off x="3834" y="209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22" name="Line 247"/>
              <p:cNvSpPr>
                <a:spLocks noChangeShapeType="1"/>
              </p:cNvSpPr>
              <p:nvPr/>
            </p:nvSpPr>
            <p:spPr bwMode="auto">
              <a:xfrm>
                <a:off x="3834" y="214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23" name="Line 248"/>
              <p:cNvSpPr>
                <a:spLocks noChangeShapeType="1"/>
              </p:cNvSpPr>
              <p:nvPr/>
            </p:nvSpPr>
            <p:spPr bwMode="auto">
              <a:xfrm>
                <a:off x="3834" y="2186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24" name="Line 249"/>
              <p:cNvSpPr>
                <a:spLocks noChangeShapeType="1"/>
              </p:cNvSpPr>
              <p:nvPr/>
            </p:nvSpPr>
            <p:spPr bwMode="auto">
              <a:xfrm>
                <a:off x="3834" y="2232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25" name="AutoShape 250"/>
              <p:cNvSpPr>
                <a:spLocks noChangeArrowheads="1"/>
              </p:cNvSpPr>
              <p:nvPr/>
            </p:nvSpPr>
            <p:spPr bwMode="auto">
              <a:xfrm rot="5400000">
                <a:off x="3797" y="197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26" name="AutoShape 251"/>
              <p:cNvSpPr>
                <a:spLocks noChangeArrowheads="1"/>
              </p:cNvSpPr>
              <p:nvPr/>
            </p:nvSpPr>
            <p:spPr bwMode="auto">
              <a:xfrm rot="5400000">
                <a:off x="3798" y="2022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27" name="AutoShape 252"/>
              <p:cNvSpPr>
                <a:spLocks noChangeArrowheads="1"/>
              </p:cNvSpPr>
              <p:nvPr/>
            </p:nvSpPr>
            <p:spPr bwMode="auto">
              <a:xfrm rot="5400000">
                <a:off x="3797" y="206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28" name="AutoShape 253"/>
              <p:cNvSpPr>
                <a:spLocks noChangeArrowheads="1"/>
              </p:cNvSpPr>
              <p:nvPr/>
            </p:nvSpPr>
            <p:spPr bwMode="auto">
              <a:xfrm rot="5400000">
                <a:off x="3797" y="2113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29" name="AutoShape 254"/>
              <p:cNvSpPr>
                <a:spLocks noChangeArrowheads="1"/>
              </p:cNvSpPr>
              <p:nvPr/>
            </p:nvSpPr>
            <p:spPr bwMode="auto">
              <a:xfrm rot="5400000">
                <a:off x="3797" y="2159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30" name="AutoShape 255"/>
              <p:cNvSpPr>
                <a:spLocks noChangeArrowheads="1"/>
              </p:cNvSpPr>
              <p:nvPr/>
            </p:nvSpPr>
            <p:spPr bwMode="auto">
              <a:xfrm rot="5400000">
                <a:off x="3798" y="2204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31" name="Line 256"/>
              <p:cNvSpPr>
                <a:spLocks noChangeShapeType="1"/>
              </p:cNvSpPr>
              <p:nvPr/>
            </p:nvSpPr>
            <p:spPr bwMode="auto">
              <a:xfrm flipH="1">
                <a:off x="3841" y="2399"/>
                <a:ext cx="5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32" name="AutoShape 257"/>
              <p:cNvSpPr>
                <a:spLocks noChangeArrowheads="1"/>
              </p:cNvSpPr>
              <p:nvPr/>
            </p:nvSpPr>
            <p:spPr bwMode="auto">
              <a:xfrm rot="5400000">
                <a:off x="3792" y="237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33" name="Line 258"/>
              <p:cNvSpPr>
                <a:spLocks noChangeShapeType="1"/>
              </p:cNvSpPr>
              <p:nvPr/>
            </p:nvSpPr>
            <p:spPr bwMode="auto">
              <a:xfrm flipV="1">
                <a:off x="4409" y="1892"/>
                <a:ext cx="0" cy="508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34" name="Rectangle 259"/>
              <p:cNvSpPr>
                <a:spLocks noChangeArrowheads="1"/>
              </p:cNvSpPr>
              <p:nvPr/>
            </p:nvSpPr>
            <p:spPr bwMode="auto">
              <a:xfrm>
                <a:off x="4107" y="1958"/>
                <a:ext cx="655" cy="364"/>
              </a:xfrm>
              <a:prstGeom prst="rect">
                <a:avLst/>
              </a:prstGeom>
              <a:gradFill rotWithShape="1">
                <a:gsLst>
                  <a:gs pos="0">
                    <a:srgbClr val="003366"/>
                  </a:gs>
                  <a:gs pos="100000">
                    <a:srgbClr val="FFFFFF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76197" tIns="38098" rIns="76197" bIns="38098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x-none" sz="800"/>
                  <a:t>LUT/RAM/SRL</a:t>
                </a:r>
              </a:p>
            </p:txBody>
          </p:sp>
        </p:grpSp>
        <p:grpSp>
          <p:nvGrpSpPr>
            <p:cNvPr id="188" name="Group 260"/>
            <p:cNvGrpSpPr>
              <a:grpSpLocks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5249863" y="5551488"/>
              <a:ext cx="1287462" cy="735012"/>
              <a:chOff x="3788" y="1868"/>
              <a:chExt cx="974" cy="556"/>
            </a:xfrm>
          </p:grpSpPr>
          <p:sp>
            <p:nvSpPr>
              <p:cNvPr id="201" name="AutoShape 261"/>
              <p:cNvSpPr>
                <a:spLocks noChangeArrowheads="1"/>
              </p:cNvSpPr>
              <p:nvPr/>
            </p:nvSpPr>
            <p:spPr bwMode="auto">
              <a:xfrm rot="5400000">
                <a:off x="3792" y="186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02" name="Line 262"/>
              <p:cNvSpPr>
                <a:spLocks noChangeShapeType="1"/>
              </p:cNvSpPr>
              <p:nvPr/>
            </p:nvSpPr>
            <p:spPr bwMode="auto">
              <a:xfrm>
                <a:off x="3834" y="200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03" name="Line 263"/>
              <p:cNvSpPr>
                <a:spLocks noChangeShapeType="1"/>
              </p:cNvSpPr>
              <p:nvPr/>
            </p:nvSpPr>
            <p:spPr bwMode="auto">
              <a:xfrm>
                <a:off x="3834" y="205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04" name="Line 264"/>
              <p:cNvSpPr>
                <a:spLocks noChangeShapeType="1"/>
              </p:cNvSpPr>
              <p:nvPr/>
            </p:nvSpPr>
            <p:spPr bwMode="auto">
              <a:xfrm>
                <a:off x="3834" y="2094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05" name="Line 265"/>
              <p:cNvSpPr>
                <a:spLocks noChangeShapeType="1"/>
              </p:cNvSpPr>
              <p:nvPr/>
            </p:nvSpPr>
            <p:spPr bwMode="auto">
              <a:xfrm>
                <a:off x="3834" y="2140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06" name="Line 266"/>
              <p:cNvSpPr>
                <a:spLocks noChangeShapeType="1"/>
              </p:cNvSpPr>
              <p:nvPr/>
            </p:nvSpPr>
            <p:spPr bwMode="auto">
              <a:xfrm>
                <a:off x="3834" y="2186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07" name="Line 267"/>
              <p:cNvSpPr>
                <a:spLocks noChangeShapeType="1"/>
              </p:cNvSpPr>
              <p:nvPr/>
            </p:nvSpPr>
            <p:spPr bwMode="auto">
              <a:xfrm>
                <a:off x="3834" y="2232"/>
                <a:ext cx="2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08" name="AutoShape 268"/>
              <p:cNvSpPr>
                <a:spLocks noChangeArrowheads="1"/>
              </p:cNvSpPr>
              <p:nvPr/>
            </p:nvSpPr>
            <p:spPr bwMode="auto">
              <a:xfrm rot="5400000">
                <a:off x="3797" y="197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09" name="AutoShape 269"/>
              <p:cNvSpPr>
                <a:spLocks noChangeArrowheads="1"/>
              </p:cNvSpPr>
              <p:nvPr/>
            </p:nvSpPr>
            <p:spPr bwMode="auto">
              <a:xfrm rot="5400000">
                <a:off x="3798" y="2022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0" name="AutoShape 270"/>
              <p:cNvSpPr>
                <a:spLocks noChangeArrowheads="1"/>
              </p:cNvSpPr>
              <p:nvPr/>
            </p:nvSpPr>
            <p:spPr bwMode="auto">
              <a:xfrm rot="5400000">
                <a:off x="3797" y="2067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1" name="AutoShape 271"/>
              <p:cNvSpPr>
                <a:spLocks noChangeArrowheads="1"/>
              </p:cNvSpPr>
              <p:nvPr/>
            </p:nvSpPr>
            <p:spPr bwMode="auto">
              <a:xfrm rot="5400000">
                <a:off x="3797" y="2113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2" name="AutoShape 272"/>
              <p:cNvSpPr>
                <a:spLocks noChangeArrowheads="1"/>
              </p:cNvSpPr>
              <p:nvPr/>
            </p:nvSpPr>
            <p:spPr bwMode="auto">
              <a:xfrm rot="5400000">
                <a:off x="3797" y="2159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3" name="AutoShape 273"/>
              <p:cNvSpPr>
                <a:spLocks noChangeArrowheads="1"/>
              </p:cNvSpPr>
              <p:nvPr/>
            </p:nvSpPr>
            <p:spPr bwMode="auto">
              <a:xfrm rot="5400000">
                <a:off x="3798" y="2204"/>
                <a:ext cx="44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4" name="Line 274"/>
              <p:cNvSpPr>
                <a:spLocks noChangeShapeType="1"/>
              </p:cNvSpPr>
              <p:nvPr/>
            </p:nvSpPr>
            <p:spPr bwMode="auto">
              <a:xfrm flipH="1">
                <a:off x="3841" y="2399"/>
                <a:ext cx="573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15" name="AutoShape 275"/>
              <p:cNvSpPr>
                <a:spLocks noChangeArrowheads="1"/>
              </p:cNvSpPr>
              <p:nvPr/>
            </p:nvSpPr>
            <p:spPr bwMode="auto">
              <a:xfrm rot="5400000">
                <a:off x="3792" y="2374"/>
                <a:ext cx="46" cy="54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16" name="Line 276"/>
              <p:cNvSpPr>
                <a:spLocks noChangeShapeType="1"/>
              </p:cNvSpPr>
              <p:nvPr/>
            </p:nvSpPr>
            <p:spPr bwMode="auto">
              <a:xfrm flipV="1">
                <a:off x="4409" y="1892"/>
                <a:ext cx="0" cy="508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217" name="Rectangle 277"/>
              <p:cNvSpPr>
                <a:spLocks noChangeArrowheads="1"/>
              </p:cNvSpPr>
              <p:nvPr/>
            </p:nvSpPr>
            <p:spPr bwMode="auto">
              <a:xfrm>
                <a:off x="4107" y="1958"/>
                <a:ext cx="655" cy="364"/>
              </a:xfrm>
              <a:prstGeom prst="rect">
                <a:avLst/>
              </a:prstGeom>
              <a:gradFill rotWithShape="1">
                <a:gsLst>
                  <a:gs pos="0">
                    <a:srgbClr val="003366"/>
                  </a:gs>
                  <a:gs pos="100000">
                    <a:srgbClr val="FFFFFF"/>
                  </a:gs>
                </a:gsLst>
                <a:lin ang="270000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76197" tIns="38098" rIns="76197" bIns="38098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x-none" sz="800"/>
                  <a:t>LUT/RAM/SRL</a:t>
                </a:r>
              </a:p>
            </p:txBody>
          </p:sp>
        </p:grpSp>
        <p:sp>
          <p:nvSpPr>
            <p:cNvPr id="189" name="Line 278"/>
            <p:cNvSpPr>
              <a:spLocks noChangeShapeType="1"/>
            </p:cNvSpPr>
            <p:nvPr/>
          </p:nvSpPr>
          <p:spPr bwMode="auto">
            <a:xfrm>
              <a:off x="7243763" y="5616575"/>
              <a:ext cx="0" cy="45085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0" name="Rectangle 284"/>
            <p:cNvSpPr>
              <a:spLocks noChangeArrowheads="1"/>
            </p:cNvSpPr>
            <p:nvPr/>
          </p:nvSpPr>
          <p:spPr bwMode="auto">
            <a:xfrm>
              <a:off x="8016875" y="1449388"/>
              <a:ext cx="338138" cy="4805362"/>
            </a:xfrm>
            <a:prstGeom prst="rect">
              <a:avLst/>
            </a:prstGeom>
            <a:noFill/>
            <a:ln w="254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91" name="Rectangle 285"/>
            <p:cNvSpPr>
              <a:spLocks noChangeArrowheads="1"/>
            </p:cNvSpPr>
            <p:nvPr/>
          </p:nvSpPr>
          <p:spPr bwMode="auto">
            <a:xfrm>
              <a:off x="7381875" y="1798638"/>
              <a:ext cx="296863" cy="3757612"/>
            </a:xfrm>
            <a:prstGeom prst="rect">
              <a:avLst/>
            </a:prstGeom>
            <a:noFill/>
            <a:ln w="254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192" name="Line 287"/>
            <p:cNvSpPr>
              <a:spLocks noChangeShapeType="1"/>
            </p:cNvSpPr>
            <p:nvPr/>
          </p:nvSpPr>
          <p:spPr bwMode="auto">
            <a:xfrm flipH="1" flipV="1">
              <a:off x="6869113" y="1454150"/>
              <a:ext cx="1147762" cy="80963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3" name="Line 288"/>
            <p:cNvSpPr>
              <a:spLocks noChangeShapeType="1"/>
            </p:cNvSpPr>
            <p:nvPr/>
          </p:nvSpPr>
          <p:spPr bwMode="auto">
            <a:xfrm flipH="1" flipV="1">
              <a:off x="5746750" y="1541463"/>
              <a:ext cx="1635125" cy="26035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194" name="Group 289"/>
            <p:cNvGrpSpPr>
              <a:grpSpLocks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092950" y="6070600"/>
              <a:ext cx="276225" cy="315913"/>
              <a:chOff x="5180" y="4585"/>
              <a:chExt cx="208" cy="239"/>
            </a:xfrm>
          </p:grpSpPr>
          <p:sp>
            <p:nvSpPr>
              <p:cNvPr id="197" name="AutoShape 290"/>
              <p:cNvSpPr>
                <a:spLocks noChangeArrowheads="1"/>
              </p:cNvSpPr>
              <p:nvPr/>
            </p:nvSpPr>
            <p:spPr bwMode="auto">
              <a:xfrm flipV="1">
                <a:off x="5235" y="4585"/>
                <a:ext cx="120" cy="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240 w 21600"/>
                  <a:gd name="T13" fmla="*/ 3135 h 21600"/>
                  <a:gd name="T14" fmla="*/ 18360 w 21600"/>
                  <a:gd name="T15" fmla="*/ 1846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776" y="21600"/>
                    </a:lnTo>
                    <a:lnTo>
                      <a:pt x="1882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98" name="Line 291"/>
              <p:cNvSpPr>
                <a:spLocks noChangeShapeType="1"/>
              </p:cNvSpPr>
              <p:nvPr/>
            </p:nvSpPr>
            <p:spPr bwMode="auto">
              <a:xfrm>
                <a:off x="5341" y="4648"/>
                <a:ext cx="0" cy="14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99" name="AutoShape 292"/>
              <p:cNvSpPr>
                <a:spLocks noChangeArrowheads="1"/>
              </p:cNvSpPr>
              <p:nvPr/>
            </p:nvSpPr>
            <p:spPr bwMode="auto">
              <a:xfrm>
                <a:off x="5313" y="4778"/>
                <a:ext cx="55" cy="46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x-none" altLang="x-none"/>
              </a:p>
            </p:txBody>
          </p:sp>
          <p:sp>
            <p:nvSpPr>
              <p:cNvPr id="200" name="Text Box 293"/>
              <p:cNvSpPr txBox="1">
                <a:spLocks noChangeArrowheads="1"/>
              </p:cNvSpPr>
              <p:nvPr/>
            </p:nvSpPr>
            <p:spPr bwMode="auto">
              <a:xfrm>
                <a:off x="5180" y="4619"/>
                <a:ext cx="20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6197" tIns="38098" rIns="76197" bIns="3809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altLang="x-none" sz="700">
                    <a:solidFill>
                      <a:schemeClr val="bg1"/>
                    </a:solidFill>
                  </a:rPr>
                  <a:t>0 1</a:t>
                </a:r>
              </a:p>
            </p:txBody>
          </p:sp>
        </p:grpSp>
        <p:sp>
          <p:nvSpPr>
            <p:cNvPr id="195" name="Text Box 294"/>
            <p:cNvSpPr txBox="1">
              <a:spLocks noChangeArrowheads="1"/>
            </p:cNvSpPr>
            <p:nvPr/>
          </p:nvSpPr>
          <p:spPr bwMode="auto">
            <a:xfrm>
              <a:off x="6137275" y="1316038"/>
              <a:ext cx="94297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97" tIns="38098" rIns="76197" bIns="3809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x-none" sz="1300" dirty="0"/>
                <a:t>FF/L</a:t>
              </a:r>
            </a:p>
          </p:txBody>
        </p:sp>
        <p:sp>
          <p:nvSpPr>
            <p:cNvPr id="196" name="Text Box 295"/>
            <p:cNvSpPr txBox="1">
              <a:spLocks noChangeArrowheads="1"/>
            </p:cNvSpPr>
            <p:nvPr/>
          </p:nvSpPr>
          <p:spPr bwMode="auto">
            <a:xfrm>
              <a:off x="5111750" y="1358900"/>
              <a:ext cx="9429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6197" tIns="38098" rIns="76197" bIns="3809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x-none" sz="1300" dirty="0"/>
                <a:t>FF</a:t>
              </a:r>
            </a:p>
          </p:txBody>
        </p:sp>
      </p:grpSp>
      <p:sp>
        <p:nvSpPr>
          <p:cNvPr id="285" name="Rectangle 112"/>
          <p:cNvSpPr txBox="1">
            <a:spLocks noChangeArrowheads="1"/>
          </p:cNvSpPr>
          <p:nvPr/>
        </p:nvSpPr>
        <p:spPr bwMode="auto">
          <a:xfrm>
            <a:off x="267927" y="9468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74320" tIns="45720" rIns="27432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2060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0000"/>
                </a:solidFill>
                <a:latin typeface="Arial" charset="0"/>
              </a:defRPr>
            </a:lvl9pPr>
          </a:lstStyle>
          <a:p>
            <a:r>
              <a:rPr lang="en-US" altLang="x-none" kern="0" dirty="0"/>
              <a:t>Xilinx </a:t>
            </a:r>
            <a:r>
              <a:rPr lang="en-US" altLang="x-none" kern="0" dirty="0" smtClean="0"/>
              <a:t>Virtex-7</a:t>
            </a:r>
            <a:endParaRPr lang="en-US" altLang="x-none" kern="0" dirty="0"/>
          </a:p>
        </p:txBody>
      </p:sp>
      <p:sp>
        <p:nvSpPr>
          <p:cNvPr id="287" name="Rectangle 114"/>
          <p:cNvSpPr>
            <a:spLocks noChangeArrowheads="1"/>
          </p:cNvSpPr>
          <p:nvPr/>
        </p:nvSpPr>
        <p:spPr bwMode="auto">
          <a:xfrm>
            <a:off x="233929" y="6083530"/>
            <a:ext cx="316071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 b="1">
                <a:solidFill>
                  <a:srgbClr val="008000"/>
                </a:solidFill>
                <a:latin typeface="Arial" charset="0"/>
              </a:defRPr>
            </a:lvl1pPr>
            <a:lvl2pPr marL="742950" indent="-285750" eaLnBrk="0" hangingPunct="0">
              <a:defRPr sz="3200" b="1">
                <a:solidFill>
                  <a:srgbClr val="008000"/>
                </a:solidFill>
                <a:latin typeface="Arial" charset="0"/>
              </a:defRPr>
            </a:lvl2pPr>
            <a:lvl3pPr marL="1143000" indent="-228600" eaLnBrk="0" hangingPunct="0">
              <a:defRPr sz="3200" b="1">
                <a:solidFill>
                  <a:srgbClr val="008000"/>
                </a:solidFill>
                <a:latin typeface="Arial" charset="0"/>
              </a:defRPr>
            </a:lvl3pPr>
            <a:lvl4pPr marL="1600200" indent="-228600" eaLnBrk="0" hangingPunct="0">
              <a:defRPr sz="3200" b="1">
                <a:solidFill>
                  <a:srgbClr val="008000"/>
                </a:solidFill>
                <a:latin typeface="Arial" charset="0"/>
              </a:defRPr>
            </a:lvl4pPr>
            <a:lvl5pPr marL="2057400" indent="-228600" eaLnBrk="0" hangingPunct="0">
              <a:defRPr sz="3200" b="1">
                <a:solidFill>
                  <a:srgbClr val="008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x-none" sz="1400" dirty="0">
                <a:solidFill>
                  <a:srgbClr val="CC0000"/>
                </a:solidFill>
              </a:rPr>
              <a:t>      Diagram From: Xilinx, Inc. </a:t>
            </a:r>
          </a:p>
        </p:txBody>
      </p:sp>
      <p:sp>
        <p:nvSpPr>
          <p:cNvPr id="890" name="Rectangle 889"/>
          <p:cNvSpPr/>
          <p:nvPr/>
        </p:nvSpPr>
        <p:spPr>
          <a:xfrm>
            <a:off x="4999604" y="1074757"/>
            <a:ext cx="44396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Logic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Memory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Macro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Clocking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Routing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I/O resource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A program is limited by the available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A program keeps running: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Until reprogrammed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Until a power cycle</a:t>
            </a:r>
            <a:endParaRPr lang="en-GB" dirty="0">
              <a:solidFill>
                <a:srgbClr val="002060"/>
              </a:solidFill>
            </a:endParaRPr>
          </a:p>
        </p:txBody>
      </p:sp>
      <p:graphicFrame>
        <p:nvGraphicFramePr>
          <p:cNvPr id="89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442469"/>
              </p:ext>
            </p:extLst>
          </p:nvPr>
        </p:nvGraphicFramePr>
        <p:xfrm>
          <a:off x="531752" y="2173516"/>
          <a:ext cx="4300201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CorelDRAW" r:id="rId17" imgW="4831200" imgH="3158280" progId="">
                  <p:embed/>
                </p:oleObj>
              </mc:Choice>
              <mc:Fallback>
                <p:oleObj name="CorelDRAW" r:id="rId17" imgW="4831200" imgH="3158280" progId="">
                  <p:embed/>
                  <p:pic>
                    <p:nvPicPr>
                      <p:cNvPr id="8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752" y="2173516"/>
                        <a:ext cx="4300201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6351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j-ea"/>
              <a:cs typeface="+mj-cs"/>
            </a:endParaRPr>
          </a:p>
        </p:txBody>
      </p:sp>
      <p:sp>
        <p:nvSpPr>
          <p:cNvPr id="901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200" dirty="0" smtClean="0"/>
              <a:t>Section III: Life of a Packet</a:t>
            </a:r>
          </a:p>
        </p:txBody>
      </p:sp>
    </p:spTree>
    <p:extLst>
      <p:ext uri="{BB962C8B-B14F-4D97-AF65-F5344CB8AC3E}">
        <p14:creationId xmlns:p14="http://schemas.microsoft.com/office/powerpoint/2010/main" val="37303517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01675" y="0"/>
            <a:ext cx="8442324" cy="762000"/>
          </a:xfrm>
        </p:spPr>
        <p:txBody>
          <a:bodyPr/>
          <a:lstStyle/>
          <a:p>
            <a:pPr eaLnBrk="1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3200" dirty="0" smtClean="0"/>
              <a:t>Reference Switch Pipeline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908196"/>
            <a:ext cx="4470400" cy="5187950"/>
          </a:xfrm>
        </p:spPr>
        <p:txBody>
          <a:bodyPr/>
          <a:lstStyle/>
          <a:p>
            <a:pPr marL="457200" indent="-457200" eaLnBrk="1">
              <a:buFont typeface="Arial" panose="020B0604020202020204" pitchFamily="34" charset="0"/>
              <a:buChar char="•"/>
              <a:tabLst>
                <a:tab pos="269875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800" dirty="0" smtClean="0"/>
              <a:t>Five stages</a:t>
            </a:r>
          </a:p>
          <a:p>
            <a:pPr marL="539750" lvl="1" indent="-269875" eaLnBrk="1">
              <a:tabLst>
                <a:tab pos="446088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000" dirty="0" smtClean="0"/>
              <a:t>Input port</a:t>
            </a:r>
          </a:p>
          <a:p>
            <a:pPr marL="539750" lvl="1" indent="-269875" eaLnBrk="1">
              <a:tabLst>
                <a:tab pos="446088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000" dirty="0" smtClean="0"/>
              <a:t>Input arbitration</a:t>
            </a:r>
          </a:p>
          <a:p>
            <a:pPr marL="539750" lvl="1" indent="-269875" eaLnBrk="1">
              <a:tabLst>
                <a:tab pos="446088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000" dirty="0" smtClean="0"/>
              <a:t>Forwarding decision and packet modification</a:t>
            </a:r>
          </a:p>
          <a:p>
            <a:pPr marL="539750" lvl="1" indent="-269875" eaLnBrk="1">
              <a:tabLst>
                <a:tab pos="446088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000" dirty="0" smtClean="0"/>
              <a:t>Output queuing</a:t>
            </a:r>
          </a:p>
          <a:p>
            <a:pPr marL="539750" lvl="1" indent="-269875" eaLnBrk="1">
              <a:tabLst>
                <a:tab pos="446088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000" dirty="0" smtClean="0"/>
              <a:t>Output port</a:t>
            </a:r>
          </a:p>
          <a:p>
            <a:pPr marL="457200" indent="-457200" eaLnBrk="1">
              <a:buFont typeface="Arial" panose="020B0604020202020204" pitchFamily="34" charset="0"/>
              <a:buChar char="•"/>
              <a:tabLst>
                <a:tab pos="269875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800" dirty="0" smtClean="0"/>
              <a:t>Packet-based module interface</a:t>
            </a:r>
          </a:p>
          <a:p>
            <a:pPr marL="457200" indent="-457200" eaLnBrk="1">
              <a:buFont typeface="Arial" panose="020B0604020202020204" pitchFamily="34" charset="0"/>
              <a:buChar char="•"/>
              <a:tabLst>
                <a:tab pos="269875" algn="l"/>
                <a:tab pos="825500" algn="l"/>
                <a:tab pos="1239838" algn="l"/>
                <a:tab pos="1655763" algn="l"/>
                <a:tab pos="2070100" algn="l"/>
                <a:tab pos="2484438" algn="l"/>
                <a:tab pos="2898775" algn="l"/>
                <a:tab pos="3314700" algn="l"/>
                <a:tab pos="3729038" algn="l"/>
                <a:tab pos="4143375" algn="l"/>
                <a:tab pos="4557713" algn="l"/>
                <a:tab pos="4973638" algn="l"/>
                <a:tab pos="5387975" algn="l"/>
                <a:tab pos="5802313" algn="l"/>
                <a:tab pos="6216650" algn="l"/>
                <a:tab pos="6632575" algn="l"/>
                <a:tab pos="7046913" algn="l"/>
                <a:tab pos="7461250" algn="l"/>
                <a:tab pos="7875588" algn="l"/>
                <a:tab pos="8291513" algn="l"/>
              </a:tabLst>
            </a:pPr>
            <a:r>
              <a:rPr lang="en-GB" altLang="en-US" sz="2800" dirty="0" smtClean="0"/>
              <a:t>Pluggable design</a:t>
            </a:r>
          </a:p>
        </p:txBody>
      </p:sp>
      <p:grpSp>
        <p:nvGrpSpPr>
          <p:cNvPr id="91140" name="Group 17"/>
          <p:cNvGrpSpPr>
            <a:grpSpLocks/>
          </p:cNvGrpSpPr>
          <p:nvPr/>
        </p:nvGrpSpPr>
        <p:grpSpPr bwMode="auto">
          <a:xfrm>
            <a:off x="4076700" y="914400"/>
            <a:ext cx="4838700" cy="5291138"/>
            <a:chOff x="4076699" y="914400"/>
            <a:chExt cx="4838701" cy="5291136"/>
          </a:xfrm>
        </p:grpSpPr>
        <p:sp>
          <p:nvSpPr>
            <p:cNvPr id="156" name="Rounded Rectangle 155"/>
            <p:cNvSpPr/>
            <p:nvPr/>
          </p:nvSpPr>
          <p:spPr bwMode="auto">
            <a:xfrm>
              <a:off x="4910137" y="2057400"/>
              <a:ext cx="3200401" cy="29717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endParaRPr lang="en-US">
                <a:latin typeface="Arial" charset="0"/>
                <a:ea typeface="+mn-ea"/>
              </a:endParaRPr>
            </a:p>
          </p:txBody>
        </p:sp>
        <p:grpSp>
          <p:nvGrpSpPr>
            <p:cNvPr id="91142" name="Group 1"/>
            <p:cNvGrpSpPr>
              <a:grpSpLocks/>
            </p:cNvGrpSpPr>
            <p:nvPr/>
          </p:nvGrpSpPr>
          <p:grpSpPr bwMode="auto">
            <a:xfrm>
              <a:off x="4114800" y="914400"/>
              <a:ext cx="533400" cy="914400"/>
              <a:chOff x="4114800" y="914400"/>
              <a:chExt cx="533400" cy="914400"/>
            </a:xfrm>
          </p:grpSpPr>
          <p:sp>
            <p:nvSpPr>
              <p:cNvPr id="877" name="Flowchart: Process 876"/>
              <p:cNvSpPr>
                <a:spLocks noChangeArrowheads="1"/>
              </p:cNvSpPr>
              <p:nvPr/>
            </p:nvSpPr>
            <p:spPr bwMode="auto">
              <a:xfrm>
                <a:off x="4114799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>
                  <a:defRPr/>
                </a:pP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>
                  <a:defRPr/>
                </a:pP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400" dirty="0" smtClean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>
                  <a:defRPr/>
                </a:pPr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RxQ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248" name="Group 7"/>
              <p:cNvGrpSpPr>
                <a:grpSpLocks/>
              </p:cNvGrpSpPr>
              <p:nvPr/>
            </p:nvGrpSpPr>
            <p:grpSpPr bwMode="auto">
              <a:xfrm>
                <a:off x="42671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879" name="Rectangle 878"/>
                <p:cNvSpPr>
                  <a:spLocks noChangeArrowheads="1"/>
                </p:cNvSpPr>
                <p:nvPr/>
              </p:nvSpPr>
              <p:spPr bwMode="auto">
                <a:xfrm>
                  <a:off x="6324621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880" name="Straight Connector 87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0" y="4274602"/>
                  <a:ext cx="2688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1" name="Straight Connector 880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2" y="4236502"/>
                  <a:ext cx="1926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82" name="Rectangle 881"/>
                <p:cNvSpPr>
                  <a:spLocks noChangeArrowheads="1"/>
                </p:cNvSpPr>
                <p:nvPr/>
              </p:nvSpPr>
              <p:spPr bwMode="auto">
                <a:xfrm>
                  <a:off x="6324621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43" name="Group 2"/>
            <p:cNvGrpSpPr>
              <a:grpSpLocks/>
            </p:cNvGrpSpPr>
            <p:nvPr/>
          </p:nvGrpSpPr>
          <p:grpSpPr bwMode="auto">
            <a:xfrm>
              <a:off x="5181599" y="914400"/>
              <a:ext cx="533400" cy="914400"/>
              <a:chOff x="5333999" y="914400"/>
              <a:chExt cx="533400" cy="914400"/>
            </a:xfrm>
          </p:grpSpPr>
          <p:sp>
            <p:nvSpPr>
              <p:cNvPr id="865" name="Flowchart: Process 864"/>
              <p:cNvSpPr>
                <a:spLocks noChangeArrowheads="1"/>
              </p:cNvSpPr>
              <p:nvPr/>
            </p:nvSpPr>
            <p:spPr bwMode="auto">
              <a:xfrm>
                <a:off x="5333999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 smtClean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RxQ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242" name="Group 7"/>
              <p:cNvGrpSpPr>
                <a:grpSpLocks/>
              </p:cNvGrpSpPr>
              <p:nvPr/>
            </p:nvGrpSpPr>
            <p:grpSpPr bwMode="auto">
              <a:xfrm>
                <a:off x="54863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867" name="Rectangle 866"/>
                <p:cNvSpPr>
                  <a:spLocks noChangeArrowheads="1"/>
                </p:cNvSpPr>
                <p:nvPr/>
              </p:nvSpPr>
              <p:spPr bwMode="auto">
                <a:xfrm>
                  <a:off x="6324621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868" name="Straight Connector 867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0" y="4274602"/>
                  <a:ext cx="2688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9" name="Straight Connector 86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2" y="4236502"/>
                  <a:ext cx="1926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70" name="Rectangle 152"/>
                <p:cNvSpPr>
                  <a:spLocks noChangeArrowheads="1"/>
                </p:cNvSpPr>
                <p:nvPr/>
              </p:nvSpPr>
              <p:spPr bwMode="auto">
                <a:xfrm>
                  <a:off x="6324621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44" name="Group 3"/>
            <p:cNvGrpSpPr>
              <a:grpSpLocks/>
            </p:cNvGrpSpPr>
            <p:nvPr/>
          </p:nvGrpSpPr>
          <p:grpSpPr bwMode="auto">
            <a:xfrm>
              <a:off x="6248400" y="914400"/>
              <a:ext cx="533400" cy="914400"/>
              <a:chOff x="6553200" y="914400"/>
              <a:chExt cx="533400" cy="914400"/>
            </a:xfrm>
          </p:grpSpPr>
          <p:sp>
            <p:nvSpPr>
              <p:cNvPr id="853" name="Flowchart: Process 852"/>
              <p:cNvSpPr>
                <a:spLocks noChangeArrowheads="1"/>
              </p:cNvSpPr>
              <p:nvPr/>
            </p:nvSpPr>
            <p:spPr bwMode="auto">
              <a:xfrm>
                <a:off x="6553199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</a:p>
              <a:p>
                <a:pPr algn="ctr"/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RxQ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236" name="Group 7"/>
              <p:cNvGrpSpPr>
                <a:grpSpLocks/>
              </p:cNvGrpSpPr>
              <p:nvPr/>
            </p:nvGrpSpPr>
            <p:grpSpPr bwMode="auto">
              <a:xfrm>
                <a:off x="67055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855" name="Rectangle 854"/>
                <p:cNvSpPr>
                  <a:spLocks noChangeArrowheads="1"/>
                </p:cNvSpPr>
                <p:nvPr/>
              </p:nvSpPr>
              <p:spPr bwMode="auto">
                <a:xfrm>
                  <a:off x="6324621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856" name="Straight Connector 855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0" y="4274602"/>
                  <a:ext cx="2688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7" name="Straight Connector 85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2" y="4236502"/>
                  <a:ext cx="1926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58" name="Rectangle 857"/>
                <p:cNvSpPr>
                  <a:spLocks noChangeArrowheads="1"/>
                </p:cNvSpPr>
                <p:nvPr/>
              </p:nvSpPr>
              <p:spPr bwMode="auto">
                <a:xfrm>
                  <a:off x="6324621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45" name="Group 4"/>
            <p:cNvGrpSpPr>
              <a:grpSpLocks/>
            </p:cNvGrpSpPr>
            <p:nvPr/>
          </p:nvGrpSpPr>
          <p:grpSpPr bwMode="auto">
            <a:xfrm>
              <a:off x="7315200" y="914400"/>
              <a:ext cx="533400" cy="914400"/>
              <a:chOff x="7772400" y="914400"/>
              <a:chExt cx="533400" cy="914400"/>
            </a:xfrm>
          </p:grpSpPr>
          <p:sp>
            <p:nvSpPr>
              <p:cNvPr id="841" name="Flowchart: Process 840"/>
              <p:cNvSpPr>
                <a:spLocks noChangeArrowheads="1"/>
              </p:cNvSpPr>
              <p:nvPr/>
            </p:nvSpPr>
            <p:spPr bwMode="auto">
              <a:xfrm>
                <a:off x="77724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</a:p>
              <a:p>
                <a:pPr algn="ctr"/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RxQ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230" name="Group 7"/>
              <p:cNvGrpSpPr>
                <a:grpSpLocks/>
              </p:cNvGrpSpPr>
              <p:nvPr/>
            </p:nvGrpSpPr>
            <p:grpSpPr bwMode="auto">
              <a:xfrm>
                <a:off x="79247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843" name="Rectangle 842"/>
                <p:cNvSpPr>
                  <a:spLocks noChangeArrowheads="1"/>
                </p:cNvSpPr>
                <p:nvPr/>
              </p:nvSpPr>
              <p:spPr bwMode="auto">
                <a:xfrm>
                  <a:off x="6324625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844" name="Straight Connector 843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4" y="4274602"/>
                  <a:ext cx="2688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5" name="Straight Connector 844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6" y="4236502"/>
                  <a:ext cx="192617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46" name="Rectangle 845"/>
                <p:cNvSpPr>
                  <a:spLocks noChangeArrowheads="1"/>
                </p:cNvSpPr>
                <p:nvPr/>
              </p:nvSpPr>
              <p:spPr bwMode="auto">
                <a:xfrm>
                  <a:off x="6324625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46" name="Group 5"/>
            <p:cNvGrpSpPr>
              <a:grpSpLocks/>
            </p:cNvGrpSpPr>
            <p:nvPr/>
          </p:nvGrpSpPr>
          <p:grpSpPr bwMode="auto">
            <a:xfrm>
              <a:off x="8382000" y="914400"/>
              <a:ext cx="533400" cy="914400"/>
              <a:chOff x="8382000" y="914400"/>
              <a:chExt cx="533400" cy="914400"/>
            </a:xfrm>
          </p:grpSpPr>
          <p:sp>
            <p:nvSpPr>
              <p:cNvPr id="835" name="Flowchart: Process 834"/>
              <p:cNvSpPr>
                <a:spLocks noChangeArrowheads="1"/>
              </p:cNvSpPr>
              <p:nvPr/>
            </p:nvSpPr>
            <p:spPr bwMode="auto">
              <a:xfrm>
                <a:off x="83820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 smtClean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DMA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224" name="Group 883"/>
              <p:cNvGrpSpPr>
                <a:grpSpLocks/>
              </p:cNvGrpSpPr>
              <p:nvPr/>
            </p:nvGrpSpPr>
            <p:grpSpPr bwMode="auto">
              <a:xfrm>
                <a:off x="8534397" y="914400"/>
                <a:ext cx="266700" cy="381000"/>
                <a:chOff x="8534397" y="304800"/>
                <a:chExt cx="266700" cy="381000"/>
              </a:xfrm>
            </p:grpSpPr>
            <p:sp>
              <p:nvSpPr>
                <p:cNvPr id="837" name="Rectangle 836"/>
                <p:cNvSpPr>
                  <a:spLocks noChangeArrowheads="1"/>
                </p:cNvSpPr>
                <p:nvPr/>
              </p:nvSpPr>
              <p:spPr bwMode="auto">
                <a:xfrm>
                  <a:off x="8534400" y="457200"/>
                  <a:ext cx="2667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838" name="Straight Connector 837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433593" y="405607"/>
                  <a:ext cx="20161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9" name="Straight Connector 83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728868" y="377032"/>
                  <a:ext cx="14446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40" name="Rectangle 839"/>
                <p:cNvSpPr>
                  <a:spLocks noChangeArrowheads="1"/>
                </p:cNvSpPr>
                <p:nvPr/>
              </p:nvSpPr>
              <p:spPr bwMode="auto">
                <a:xfrm>
                  <a:off x="8534400" y="571500"/>
                  <a:ext cx="2667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718" name="Flowchart: Process 717"/>
            <p:cNvSpPr>
              <a:spLocks noChangeArrowheads="1"/>
            </p:cNvSpPr>
            <p:nvPr/>
          </p:nvSpPr>
          <p:spPr bwMode="auto">
            <a:xfrm>
              <a:off x="5638799" y="2285999"/>
              <a:ext cx="1752600" cy="609600"/>
            </a:xfrm>
            <a:prstGeom prst="flowChartProcess">
              <a:avLst/>
            </a:prstGeom>
            <a:solidFill>
              <a:srgbClr val="E4E4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rPr>
                <a:t>Input Arbiter</a:t>
              </a:r>
            </a:p>
          </p:txBody>
        </p:sp>
        <p:sp>
          <p:nvSpPr>
            <p:cNvPr id="719" name="Flowchart: Process 718"/>
            <p:cNvSpPr>
              <a:spLocks noChangeArrowheads="1"/>
            </p:cNvSpPr>
            <p:nvPr/>
          </p:nvSpPr>
          <p:spPr bwMode="auto">
            <a:xfrm>
              <a:off x="5638799" y="3200399"/>
              <a:ext cx="1752600" cy="609600"/>
            </a:xfrm>
            <a:prstGeom prst="flowChartProcess">
              <a:avLst/>
            </a:prstGeom>
            <a:solidFill>
              <a:srgbClr val="E4E4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rPr>
                <a:t>Output Port Lookup</a:t>
              </a:r>
            </a:p>
          </p:txBody>
        </p:sp>
        <p:cxnSp>
          <p:nvCxnSpPr>
            <p:cNvPr id="729" name="Straight Arrow Connector 728"/>
            <p:cNvCxnSpPr>
              <a:cxnSpLocks noChangeShapeType="1"/>
              <a:stCxn id="877" idx="2"/>
            </p:cNvCxnSpPr>
            <p:nvPr/>
          </p:nvCxnSpPr>
          <p:spPr bwMode="auto">
            <a:xfrm rot="16200000" flipH="1">
              <a:off x="4857749" y="1352549"/>
              <a:ext cx="457200" cy="14097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" name="Straight Arrow Connector 730"/>
            <p:cNvCxnSpPr>
              <a:cxnSpLocks noChangeShapeType="1"/>
              <a:stCxn id="865" idx="2"/>
            </p:cNvCxnSpPr>
            <p:nvPr/>
          </p:nvCxnSpPr>
          <p:spPr bwMode="auto">
            <a:xfrm>
              <a:off x="5448299" y="1828800"/>
              <a:ext cx="800100" cy="4572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3" name="Straight Arrow Connector 732"/>
            <p:cNvCxnSpPr>
              <a:cxnSpLocks noChangeShapeType="1"/>
              <a:stCxn id="853" idx="2"/>
            </p:cNvCxnSpPr>
            <p:nvPr/>
          </p:nvCxnSpPr>
          <p:spPr bwMode="auto">
            <a:xfrm>
              <a:off x="6515100" y="1828800"/>
              <a:ext cx="114300" cy="4572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5" name="Straight Arrow Connector 734"/>
            <p:cNvCxnSpPr>
              <a:cxnSpLocks noChangeShapeType="1"/>
              <a:stCxn id="841" idx="2"/>
            </p:cNvCxnSpPr>
            <p:nvPr/>
          </p:nvCxnSpPr>
          <p:spPr bwMode="auto">
            <a:xfrm flipH="1">
              <a:off x="7010400" y="1828800"/>
              <a:ext cx="571500" cy="4572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" name="Straight Arrow Connector 735"/>
            <p:cNvCxnSpPr>
              <a:cxnSpLocks noChangeShapeType="1"/>
              <a:stCxn id="835" idx="2"/>
            </p:cNvCxnSpPr>
            <p:nvPr/>
          </p:nvCxnSpPr>
          <p:spPr bwMode="auto">
            <a:xfrm rot="5400000">
              <a:off x="7715250" y="1352549"/>
              <a:ext cx="457200" cy="14097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7" name="Straight Arrow Connector 736"/>
            <p:cNvCxnSpPr>
              <a:cxnSpLocks noChangeShapeType="1"/>
              <a:stCxn id="718" idx="2"/>
              <a:endCxn id="719" idx="0"/>
            </p:cNvCxnSpPr>
            <p:nvPr/>
          </p:nvCxnSpPr>
          <p:spPr bwMode="auto">
            <a:xfrm rot="5400000">
              <a:off x="6362701" y="3047999"/>
              <a:ext cx="304800" cy="3175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8" name="Straight Arrow Connector 737"/>
            <p:cNvCxnSpPr>
              <a:cxnSpLocks noChangeShapeType="1"/>
              <a:stCxn id="719" idx="2"/>
              <a:endCxn id="720" idx="0"/>
            </p:cNvCxnSpPr>
            <p:nvPr/>
          </p:nvCxnSpPr>
          <p:spPr bwMode="auto">
            <a:xfrm rot="5400000">
              <a:off x="6362701" y="3962399"/>
              <a:ext cx="304800" cy="3175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" name="Straight Arrow Connector 738"/>
            <p:cNvCxnSpPr>
              <a:cxnSpLocks noChangeShapeType="1"/>
            </p:cNvCxnSpPr>
            <p:nvPr/>
          </p:nvCxnSpPr>
          <p:spPr bwMode="auto">
            <a:xfrm rot="10800000" flipV="1">
              <a:off x="4305299" y="4800599"/>
              <a:ext cx="1562100" cy="4572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1" name="Straight Arrow Connector 740"/>
            <p:cNvCxnSpPr>
              <a:cxnSpLocks noChangeShapeType="1"/>
              <a:endCxn id="170" idx="0"/>
            </p:cNvCxnSpPr>
            <p:nvPr/>
          </p:nvCxnSpPr>
          <p:spPr bwMode="auto">
            <a:xfrm flipH="1">
              <a:off x="5410199" y="4800599"/>
              <a:ext cx="762000" cy="490538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3" name="Straight Arrow Connector 742"/>
            <p:cNvCxnSpPr>
              <a:cxnSpLocks noChangeShapeType="1"/>
              <a:endCxn id="177" idx="0"/>
            </p:cNvCxnSpPr>
            <p:nvPr/>
          </p:nvCxnSpPr>
          <p:spPr bwMode="auto">
            <a:xfrm flipH="1">
              <a:off x="6476999" y="4800599"/>
              <a:ext cx="152400" cy="490538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" name="Straight Arrow Connector 744"/>
            <p:cNvCxnSpPr>
              <a:cxnSpLocks noChangeShapeType="1"/>
              <a:endCxn id="184" idx="0"/>
            </p:cNvCxnSpPr>
            <p:nvPr/>
          </p:nvCxnSpPr>
          <p:spPr bwMode="auto">
            <a:xfrm>
              <a:off x="7086600" y="4800599"/>
              <a:ext cx="457200" cy="490538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" name="Straight Arrow Connector 745"/>
            <p:cNvCxnSpPr>
              <a:cxnSpLocks noChangeShapeType="1"/>
            </p:cNvCxnSpPr>
            <p:nvPr/>
          </p:nvCxnSpPr>
          <p:spPr bwMode="auto">
            <a:xfrm>
              <a:off x="7239000" y="4800599"/>
              <a:ext cx="1333500" cy="4572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0" name="Flowchart: Process 719"/>
            <p:cNvSpPr>
              <a:spLocks noChangeArrowheads="1"/>
            </p:cNvSpPr>
            <p:nvPr/>
          </p:nvSpPr>
          <p:spPr bwMode="auto">
            <a:xfrm>
              <a:off x="5638799" y="4114799"/>
              <a:ext cx="1752600" cy="685800"/>
            </a:xfrm>
            <a:prstGeom prst="flowChartProcess">
              <a:avLst/>
            </a:prstGeom>
            <a:solidFill>
              <a:srgbClr val="E4E4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altLang="zh-CN" sz="1400">
                <a:solidFill>
                  <a:srgbClr val="000000"/>
                </a:solidFill>
                <a:latin typeface="Arial Narrow" pitchFamily="34" charset="0"/>
                <a:ea typeface="宋体" charset="-122"/>
              </a:endParaRPr>
            </a:p>
            <a:p>
              <a:pPr algn="ctr">
                <a:defRPr/>
              </a:pPr>
              <a:endParaRPr lang="en-US" altLang="zh-CN" sz="1400">
                <a:solidFill>
                  <a:srgbClr val="000000"/>
                </a:solidFill>
                <a:latin typeface="Arial Narrow" pitchFamily="34" charset="0"/>
                <a:ea typeface="宋体" charset="-122"/>
              </a:endParaRPr>
            </a:p>
            <a:p>
              <a:pPr algn="ctr">
                <a:defRPr/>
              </a:pPr>
              <a:r>
                <a:rPr lang="en-US" altLang="zh-CN" sz="1400">
                  <a:solidFill>
                    <a:srgbClr val="000000"/>
                  </a:solidFill>
                  <a:latin typeface="Arial Narrow" pitchFamily="34" charset="0"/>
                  <a:ea typeface="宋体" charset="-122"/>
                </a:rPr>
                <a:t>Output Queues</a:t>
              </a:r>
            </a:p>
          </p:txBody>
        </p:sp>
        <p:grpSp>
          <p:nvGrpSpPr>
            <p:cNvPr id="91162" name="Group 15"/>
            <p:cNvGrpSpPr>
              <a:grpSpLocks/>
            </p:cNvGrpSpPr>
            <p:nvPr/>
          </p:nvGrpSpPr>
          <p:grpSpPr bwMode="auto">
            <a:xfrm>
              <a:off x="5638800" y="4114800"/>
              <a:ext cx="1752600" cy="381000"/>
              <a:chOff x="8339139" y="3873500"/>
              <a:chExt cx="1752600" cy="381000"/>
            </a:xfrm>
          </p:grpSpPr>
          <p:grpSp>
            <p:nvGrpSpPr>
              <p:cNvPr id="91198" name="Group 14"/>
              <p:cNvGrpSpPr>
                <a:grpSpLocks/>
              </p:cNvGrpSpPr>
              <p:nvPr/>
            </p:nvGrpSpPr>
            <p:grpSpPr bwMode="auto">
              <a:xfrm>
                <a:off x="8339139" y="3873500"/>
                <a:ext cx="152400" cy="381000"/>
                <a:chOff x="8339139" y="3873500"/>
                <a:chExt cx="152400" cy="381000"/>
              </a:xfrm>
            </p:grpSpPr>
            <p:sp>
              <p:nvSpPr>
                <p:cNvPr id="783" name="Rectangle 782"/>
                <p:cNvSpPr>
                  <a:spLocks noChangeArrowheads="1"/>
                </p:cNvSpPr>
                <p:nvPr/>
              </p:nvSpPr>
              <p:spPr bwMode="auto">
                <a:xfrm>
                  <a:off x="8339138" y="40258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784" name="Straight Connector 783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238331" y="3974306"/>
                  <a:ext cx="20161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85" name="Straight Connector 784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419306" y="3945731"/>
                  <a:ext cx="14446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86" name="Rectangle 785"/>
                <p:cNvSpPr>
                  <a:spLocks noChangeArrowheads="1"/>
                </p:cNvSpPr>
                <p:nvPr/>
              </p:nvSpPr>
              <p:spPr bwMode="auto">
                <a:xfrm>
                  <a:off x="8339138" y="41401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  <p:grpSp>
            <p:nvGrpSpPr>
              <p:cNvPr id="91199" name="Group 13"/>
              <p:cNvGrpSpPr>
                <a:grpSpLocks/>
              </p:cNvGrpSpPr>
              <p:nvPr/>
            </p:nvGrpSpPr>
            <p:grpSpPr bwMode="auto">
              <a:xfrm>
                <a:off x="8739189" y="3873500"/>
                <a:ext cx="152400" cy="381000"/>
                <a:chOff x="8796339" y="3873500"/>
                <a:chExt cx="152400" cy="381000"/>
              </a:xfrm>
            </p:grpSpPr>
            <p:sp>
              <p:nvSpPr>
                <p:cNvPr id="775" name="Rectangle 774"/>
                <p:cNvSpPr>
                  <a:spLocks noChangeArrowheads="1"/>
                </p:cNvSpPr>
                <p:nvPr/>
              </p:nvSpPr>
              <p:spPr bwMode="auto">
                <a:xfrm>
                  <a:off x="8796338" y="40258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776" name="Straight Connector 775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695531" y="3974306"/>
                  <a:ext cx="20161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77" name="Straight Connector 77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876506" y="3945731"/>
                  <a:ext cx="14446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78" name="Rectangle 777"/>
                <p:cNvSpPr>
                  <a:spLocks noChangeArrowheads="1"/>
                </p:cNvSpPr>
                <p:nvPr/>
              </p:nvSpPr>
              <p:spPr bwMode="auto">
                <a:xfrm>
                  <a:off x="8796338" y="41401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  <p:grpSp>
            <p:nvGrpSpPr>
              <p:cNvPr id="91200" name="Group 12"/>
              <p:cNvGrpSpPr>
                <a:grpSpLocks/>
              </p:cNvGrpSpPr>
              <p:nvPr/>
            </p:nvGrpSpPr>
            <p:grpSpPr bwMode="auto">
              <a:xfrm>
                <a:off x="9139239" y="3873500"/>
                <a:ext cx="152400" cy="381000"/>
                <a:chOff x="9253539" y="3873500"/>
                <a:chExt cx="152400" cy="381000"/>
              </a:xfrm>
            </p:grpSpPr>
            <p:sp>
              <p:nvSpPr>
                <p:cNvPr id="767" name="Rectangle 766"/>
                <p:cNvSpPr>
                  <a:spLocks noChangeArrowheads="1"/>
                </p:cNvSpPr>
                <p:nvPr/>
              </p:nvSpPr>
              <p:spPr bwMode="auto">
                <a:xfrm>
                  <a:off x="9253538" y="40258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768" name="Straight Connector 767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152731" y="3974306"/>
                  <a:ext cx="20161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69" name="Straight Connector 76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333706" y="3945731"/>
                  <a:ext cx="14446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70" name="Rectangle 769"/>
                <p:cNvSpPr>
                  <a:spLocks noChangeArrowheads="1"/>
                </p:cNvSpPr>
                <p:nvPr/>
              </p:nvSpPr>
              <p:spPr bwMode="auto">
                <a:xfrm>
                  <a:off x="9253538" y="41401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  <p:grpSp>
            <p:nvGrpSpPr>
              <p:cNvPr id="91201" name="Group 11"/>
              <p:cNvGrpSpPr>
                <a:grpSpLocks/>
              </p:cNvGrpSpPr>
              <p:nvPr/>
            </p:nvGrpSpPr>
            <p:grpSpPr bwMode="auto">
              <a:xfrm>
                <a:off x="9539289" y="3873500"/>
                <a:ext cx="152400" cy="381000"/>
                <a:chOff x="9710739" y="3873500"/>
                <a:chExt cx="152400" cy="381000"/>
              </a:xfrm>
            </p:grpSpPr>
            <p:sp>
              <p:nvSpPr>
                <p:cNvPr id="759" name="Rectangle 758"/>
                <p:cNvSpPr>
                  <a:spLocks noChangeArrowheads="1"/>
                </p:cNvSpPr>
                <p:nvPr/>
              </p:nvSpPr>
              <p:spPr bwMode="auto">
                <a:xfrm>
                  <a:off x="9710738" y="40258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760" name="Straight Connector 75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609931" y="3974306"/>
                  <a:ext cx="20161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61" name="Straight Connector 760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790906" y="3945731"/>
                  <a:ext cx="14446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62" name="Rectangle 761"/>
                <p:cNvSpPr>
                  <a:spLocks noChangeArrowheads="1"/>
                </p:cNvSpPr>
                <p:nvPr/>
              </p:nvSpPr>
              <p:spPr bwMode="auto">
                <a:xfrm>
                  <a:off x="9710738" y="41401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  <p:grpSp>
            <p:nvGrpSpPr>
              <p:cNvPr id="91202" name="Group 10"/>
              <p:cNvGrpSpPr>
                <a:grpSpLocks/>
              </p:cNvGrpSpPr>
              <p:nvPr/>
            </p:nvGrpSpPr>
            <p:grpSpPr bwMode="auto">
              <a:xfrm>
                <a:off x="9939339" y="3873500"/>
                <a:ext cx="152400" cy="381000"/>
                <a:chOff x="9939339" y="3873500"/>
                <a:chExt cx="152400" cy="381000"/>
              </a:xfrm>
            </p:grpSpPr>
            <p:sp>
              <p:nvSpPr>
                <p:cNvPr id="755" name="Rectangle 754"/>
                <p:cNvSpPr>
                  <a:spLocks noChangeArrowheads="1"/>
                </p:cNvSpPr>
                <p:nvPr/>
              </p:nvSpPr>
              <p:spPr bwMode="auto">
                <a:xfrm>
                  <a:off x="9939338" y="40258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756" name="Straight Connector 755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9838531" y="3974306"/>
                  <a:ext cx="20161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57" name="Straight Connector 75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0019506" y="3945731"/>
                  <a:ext cx="144463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58" name="Rectangle 757"/>
                <p:cNvSpPr>
                  <a:spLocks noChangeArrowheads="1"/>
                </p:cNvSpPr>
                <p:nvPr/>
              </p:nvSpPr>
              <p:spPr bwMode="auto">
                <a:xfrm>
                  <a:off x="9939338" y="4140199"/>
                  <a:ext cx="1524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63" name="Group 161"/>
            <p:cNvGrpSpPr>
              <a:grpSpLocks/>
            </p:cNvGrpSpPr>
            <p:nvPr/>
          </p:nvGrpSpPr>
          <p:grpSpPr bwMode="auto">
            <a:xfrm>
              <a:off x="4076699" y="5291136"/>
              <a:ext cx="533400" cy="914400"/>
              <a:chOff x="4114800" y="914400"/>
              <a:chExt cx="533400" cy="914400"/>
            </a:xfrm>
          </p:grpSpPr>
          <p:sp>
            <p:nvSpPr>
              <p:cNvPr id="163" name="Flowchart: Process 162"/>
              <p:cNvSpPr>
                <a:spLocks noChangeArrowheads="1"/>
              </p:cNvSpPr>
              <p:nvPr/>
            </p:nvSpPr>
            <p:spPr bwMode="auto">
              <a:xfrm>
                <a:off x="41148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 smtClean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</a:p>
              <a:p>
                <a:pPr algn="ctr"/>
                <a:r>
                  <a:rPr lang="en-US" altLang="zh-CN" sz="1400" dirty="0" err="1" smtClean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Tx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193" name="Group 7"/>
              <p:cNvGrpSpPr>
                <a:grpSpLocks/>
              </p:cNvGrpSpPr>
              <p:nvPr/>
            </p:nvGrpSpPr>
            <p:grpSpPr bwMode="auto">
              <a:xfrm>
                <a:off x="42671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165" name="Rectangle 164"/>
                <p:cNvSpPr>
                  <a:spLocks noChangeArrowheads="1"/>
                </p:cNvSpPr>
                <p:nvPr/>
              </p:nvSpPr>
              <p:spPr bwMode="auto">
                <a:xfrm>
                  <a:off x="6324625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166" name="Straight Connector 165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7" y="4274601"/>
                  <a:ext cx="2688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67" name="Straight Connector 16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9" y="4236501"/>
                  <a:ext cx="1926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68" name="Rectangle 167"/>
                <p:cNvSpPr>
                  <a:spLocks noChangeArrowheads="1"/>
                </p:cNvSpPr>
                <p:nvPr/>
              </p:nvSpPr>
              <p:spPr bwMode="auto">
                <a:xfrm>
                  <a:off x="6324625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64" name="Group 168"/>
            <p:cNvGrpSpPr>
              <a:grpSpLocks/>
            </p:cNvGrpSpPr>
            <p:nvPr/>
          </p:nvGrpSpPr>
          <p:grpSpPr bwMode="auto">
            <a:xfrm>
              <a:off x="5143499" y="5291136"/>
              <a:ext cx="533400" cy="914400"/>
              <a:chOff x="5334000" y="914400"/>
              <a:chExt cx="533400" cy="914400"/>
            </a:xfrm>
          </p:grpSpPr>
          <p:sp>
            <p:nvSpPr>
              <p:cNvPr id="170" name="Flowchart: Process 169"/>
              <p:cNvSpPr>
                <a:spLocks noChangeArrowheads="1"/>
              </p:cNvSpPr>
              <p:nvPr/>
            </p:nvSpPr>
            <p:spPr bwMode="auto">
              <a:xfrm>
                <a:off x="53340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</a:p>
              <a:p>
                <a:pPr algn="ctr"/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Tx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187" name="Group 7"/>
              <p:cNvGrpSpPr>
                <a:grpSpLocks/>
              </p:cNvGrpSpPr>
              <p:nvPr/>
            </p:nvGrpSpPr>
            <p:grpSpPr bwMode="auto">
              <a:xfrm>
                <a:off x="54863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172" name="Rectangle 171"/>
                <p:cNvSpPr>
                  <a:spLocks noChangeArrowheads="1"/>
                </p:cNvSpPr>
                <p:nvPr/>
              </p:nvSpPr>
              <p:spPr bwMode="auto">
                <a:xfrm>
                  <a:off x="6324625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173" name="Straight Connector 17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7" y="4274601"/>
                  <a:ext cx="2688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4" name="Straight Connector 173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9" y="4236501"/>
                  <a:ext cx="1926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75" name="Rectangle 152"/>
                <p:cNvSpPr>
                  <a:spLocks noChangeArrowheads="1"/>
                </p:cNvSpPr>
                <p:nvPr/>
              </p:nvSpPr>
              <p:spPr bwMode="auto">
                <a:xfrm>
                  <a:off x="6324625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65" name="Group 175"/>
            <p:cNvGrpSpPr>
              <a:grpSpLocks/>
            </p:cNvGrpSpPr>
            <p:nvPr/>
          </p:nvGrpSpPr>
          <p:grpSpPr bwMode="auto">
            <a:xfrm>
              <a:off x="6210299" y="5291136"/>
              <a:ext cx="533400" cy="914400"/>
              <a:chOff x="6553200" y="914400"/>
              <a:chExt cx="533400" cy="914400"/>
            </a:xfrm>
          </p:grpSpPr>
          <p:sp>
            <p:nvSpPr>
              <p:cNvPr id="177" name="Flowchart: Process 176"/>
              <p:cNvSpPr>
                <a:spLocks noChangeArrowheads="1"/>
              </p:cNvSpPr>
              <p:nvPr/>
            </p:nvSpPr>
            <p:spPr bwMode="auto">
              <a:xfrm>
                <a:off x="65532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</a:p>
              <a:p>
                <a:pPr algn="ctr"/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Tx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181" name="Group 7"/>
              <p:cNvGrpSpPr>
                <a:grpSpLocks/>
              </p:cNvGrpSpPr>
              <p:nvPr/>
            </p:nvGrpSpPr>
            <p:grpSpPr bwMode="auto">
              <a:xfrm>
                <a:off x="67055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179" name="Rectangle 178"/>
                <p:cNvSpPr>
                  <a:spLocks noChangeArrowheads="1"/>
                </p:cNvSpPr>
                <p:nvPr/>
              </p:nvSpPr>
              <p:spPr bwMode="auto">
                <a:xfrm>
                  <a:off x="6324625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17" y="4274601"/>
                  <a:ext cx="2688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1" name="Straight Connector 180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29" y="4236501"/>
                  <a:ext cx="1926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82" name="Rectangle 181"/>
                <p:cNvSpPr>
                  <a:spLocks noChangeArrowheads="1"/>
                </p:cNvSpPr>
                <p:nvPr/>
              </p:nvSpPr>
              <p:spPr bwMode="auto">
                <a:xfrm>
                  <a:off x="6324625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66" name="Group 182"/>
            <p:cNvGrpSpPr>
              <a:grpSpLocks/>
            </p:cNvGrpSpPr>
            <p:nvPr/>
          </p:nvGrpSpPr>
          <p:grpSpPr bwMode="auto">
            <a:xfrm>
              <a:off x="7277099" y="5291136"/>
              <a:ext cx="533400" cy="914400"/>
              <a:chOff x="7772400" y="914400"/>
              <a:chExt cx="533400" cy="914400"/>
            </a:xfrm>
          </p:grpSpPr>
          <p:sp>
            <p:nvSpPr>
              <p:cNvPr id="184" name="Flowchart: Process 183"/>
              <p:cNvSpPr>
                <a:spLocks noChangeArrowheads="1"/>
              </p:cNvSpPr>
              <p:nvPr/>
            </p:nvSpPr>
            <p:spPr bwMode="auto">
              <a:xfrm>
                <a:off x="7772401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10GE</a:t>
                </a:r>
              </a:p>
              <a:p>
                <a:pPr algn="ctr"/>
                <a:r>
                  <a:rPr lang="en-US" altLang="zh-CN" sz="1400" dirty="0" err="1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Tx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175" name="Group 7"/>
              <p:cNvGrpSpPr>
                <a:grpSpLocks/>
              </p:cNvGrpSpPr>
              <p:nvPr/>
            </p:nvGrpSpPr>
            <p:grpSpPr bwMode="auto">
              <a:xfrm>
                <a:off x="7924797" y="914400"/>
                <a:ext cx="266700" cy="381000"/>
                <a:chOff x="6324613" y="4140193"/>
                <a:chExt cx="1066812" cy="508000"/>
              </a:xfrm>
            </p:grpSpPr>
            <p:sp>
              <p:nvSpPr>
                <p:cNvPr id="186" name="Rectangle 185"/>
                <p:cNvSpPr>
                  <a:spLocks noChangeArrowheads="1"/>
                </p:cNvSpPr>
                <p:nvPr/>
              </p:nvSpPr>
              <p:spPr bwMode="auto">
                <a:xfrm>
                  <a:off x="6324629" y="43433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187" name="Straight Connector 186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190221" y="4274601"/>
                  <a:ext cx="2688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8" name="Straight Connector 187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7295133" y="4236501"/>
                  <a:ext cx="192616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89" name="Rectangle 188"/>
                <p:cNvSpPr>
                  <a:spLocks noChangeArrowheads="1"/>
                </p:cNvSpPr>
                <p:nvPr/>
              </p:nvSpPr>
              <p:spPr bwMode="auto">
                <a:xfrm>
                  <a:off x="6324629" y="4495793"/>
                  <a:ext cx="1066812" cy="1524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  <p:grpSp>
          <p:nvGrpSpPr>
            <p:cNvPr id="91167" name="Group 189"/>
            <p:cNvGrpSpPr>
              <a:grpSpLocks/>
            </p:cNvGrpSpPr>
            <p:nvPr/>
          </p:nvGrpSpPr>
          <p:grpSpPr bwMode="auto">
            <a:xfrm>
              <a:off x="8343899" y="5291136"/>
              <a:ext cx="533400" cy="914400"/>
              <a:chOff x="8382000" y="914400"/>
              <a:chExt cx="533400" cy="914400"/>
            </a:xfrm>
          </p:grpSpPr>
          <p:sp>
            <p:nvSpPr>
              <p:cNvPr id="191" name="Flowchart: Process 190"/>
              <p:cNvSpPr>
                <a:spLocks noChangeArrowheads="1"/>
              </p:cNvSpPr>
              <p:nvPr/>
            </p:nvSpPr>
            <p:spPr bwMode="auto">
              <a:xfrm>
                <a:off x="8382001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36000" rIns="36000" anchor="ctr"/>
              <a:lstStyle/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  <a:p>
                <a:pPr algn="ctr"/>
                <a:r>
                  <a:rPr lang="en-US" altLang="zh-CN" sz="1400" dirty="0" smtClean="0">
                    <a:solidFill>
                      <a:srgbClr val="000000"/>
                    </a:solidFill>
                    <a:latin typeface="Arial Narrow" pitchFamily="34" charset="0"/>
                    <a:ea typeface="宋体" charset="-122"/>
                  </a:rPr>
                  <a:t>DMA</a:t>
                </a:r>
                <a:endParaRPr lang="en-US" altLang="zh-CN" sz="1400" dirty="0">
                  <a:solidFill>
                    <a:srgbClr val="000000"/>
                  </a:solidFill>
                  <a:latin typeface="Arial Narrow" pitchFamily="34" charset="0"/>
                  <a:ea typeface="宋体" charset="-122"/>
                </a:endParaRPr>
              </a:p>
            </p:txBody>
          </p:sp>
          <p:grpSp>
            <p:nvGrpSpPr>
              <p:cNvPr id="91169" name="Group 883"/>
              <p:cNvGrpSpPr>
                <a:grpSpLocks/>
              </p:cNvGrpSpPr>
              <p:nvPr/>
            </p:nvGrpSpPr>
            <p:grpSpPr bwMode="auto">
              <a:xfrm>
                <a:off x="8534397" y="914400"/>
                <a:ext cx="266700" cy="381000"/>
                <a:chOff x="8534397" y="304800"/>
                <a:chExt cx="266700" cy="381000"/>
              </a:xfrm>
            </p:grpSpPr>
            <p:sp>
              <p:nvSpPr>
                <p:cNvPr id="193" name="Rectangle 192"/>
                <p:cNvSpPr>
                  <a:spLocks noChangeArrowheads="1"/>
                </p:cNvSpPr>
                <p:nvPr/>
              </p:nvSpPr>
              <p:spPr bwMode="auto">
                <a:xfrm>
                  <a:off x="8534401" y="457200"/>
                  <a:ext cx="2667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194" name="Straight Connector 193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433595" y="405606"/>
                  <a:ext cx="201612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5" name="Straight Connector 194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8728870" y="377031"/>
                  <a:ext cx="144462" cy="0"/>
                </a:xfrm>
                <a:prstGeom prst="line">
                  <a:avLst/>
                </a:prstGeom>
                <a:noFill/>
                <a:ln w="9525">
                  <a:solidFill>
                    <a:srgbClr val="2E2ECB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96" name="Rectangle 195"/>
                <p:cNvSpPr>
                  <a:spLocks noChangeArrowheads="1"/>
                </p:cNvSpPr>
                <p:nvPr/>
              </p:nvSpPr>
              <p:spPr bwMode="auto">
                <a:xfrm>
                  <a:off x="8534401" y="571500"/>
                  <a:ext cx="266700" cy="1143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1E1FF"/>
                    </a:gs>
                    <a:gs pos="64999">
                      <a:srgbClr val="B6B6FF"/>
                    </a:gs>
                    <a:gs pos="100000">
                      <a:srgbClr val="9595FF"/>
                    </a:gs>
                  </a:gsLst>
                  <a:lin ang="5400000" scaled="1"/>
                </a:gradFill>
                <a:ln w="9525">
                  <a:solidFill>
                    <a:srgbClr val="2E2ECB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zh-CN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8944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453682" y="2187416"/>
            <a:ext cx="6265875" cy="1524072"/>
          </a:xfrm>
        </p:spPr>
        <p:txBody>
          <a:bodyPr/>
          <a:lstStyle/>
          <a:p>
            <a:pPr algn="ctr"/>
            <a:r>
              <a:rPr lang="en-US" sz="4400" dirty="0" smtClean="0">
                <a:latin typeface="Arial" charset="0"/>
              </a:rPr>
              <a:t>Overview</a:t>
            </a:r>
            <a:endParaRPr lang="en-US" sz="4400" dirty="0">
              <a:latin typeface="Arial" charset="0"/>
            </a:endParaRPr>
          </a:p>
        </p:txBody>
      </p:sp>
      <p:pic>
        <p:nvPicPr>
          <p:cNvPr id="3" name="Picture 6" descr="NetFPGA_Log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23" y="1563962"/>
            <a:ext cx="4513991" cy="128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6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 idx="4294967295"/>
          </p:nvPr>
        </p:nvSpPr>
        <p:spPr>
          <a:xfrm>
            <a:off x="718343" y="228600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Full System Components</a:t>
            </a:r>
          </a:p>
        </p:txBody>
      </p:sp>
      <p:grpSp>
        <p:nvGrpSpPr>
          <p:cNvPr id="93187" name="Group 4"/>
          <p:cNvGrpSpPr>
            <a:grpSpLocks/>
          </p:cNvGrpSpPr>
          <p:nvPr/>
        </p:nvGrpSpPr>
        <p:grpSpPr bwMode="auto">
          <a:xfrm>
            <a:off x="152400" y="914400"/>
            <a:ext cx="8534400" cy="5715000"/>
            <a:chOff x="152400" y="914400"/>
            <a:chExt cx="8534400" cy="5715000"/>
          </a:xfrm>
        </p:grpSpPr>
        <p:cxnSp>
          <p:nvCxnSpPr>
            <p:cNvPr id="93188" name="Straight Arrow Connector 134"/>
            <p:cNvCxnSpPr>
              <a:cxnSpLocks noChangeShapeType="1"/>
            </p:cNvCxnSpPr>
            <p:nvPr/>
          </p:nvCxnSpPr>
          <p:spPr bwMode="auto">
            <a:xfrm rot="16200000" flipV="1">
              <a:off x="4579937" y="4411663"/>
              <a:ext cx="2889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ounded Rectangle 6"/>
            <p:cNvSpPr/>
            <p:nvPr/>
          </p:nvSpPr>
          <p:spPr bwMode="auto">
            <a:xfrm>
              <a:off x="2286000" y="914400"/>
              <a:ext cx="6400800" cy="1370013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274320" rIns="274320" anchor="ctr"/>
            <a:lstStyle/>
            <a:p>
              <a:pPr algn="ctr">
                <a:defRPr/>
              </a:pPr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257424" y="3222625"/>
              <a:ext cx="6381750" cy="2668588"/>
            </a:xfrm>
            <a:prstGeom prst="roundRect">
              <a:avLst/>
            </a:prstGeom>
            <a:solidFill>
              <a:srgbClr val="339966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FFFFFF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altLang="en-US">
                <a:latin typeface="Arial Narrow" panose="020B0606020202030204" pitchFamily="34" charset="0"/>
              </a:endParaRPr>
            </a:p>
          </p:txBody>
        </p:sp>
        <p:sp>
          <p:nvSpPr>
            <p:cNvPr id="19" name="Right Arrow 18"/>
            <p:cNvSpPr/>
            <p:nvPr/>
          </p:nvSpPr>
          <p:spPr bwMode="auto">
            <a:xfrm>
              <a:off x="152400" y="1058863"/>
              <a:ext cx="2133600" cy="938212"/>
            </a:xfrm>
            <a:prstGeom prst="rightArrow">
              <a:avLst/>
            </a:prstGeom>
            <a:ln>
              <a:solidFill>
                <a:srgbClr val="3333CC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274320" rIns="274320"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Software</a:t>
              </a:r>
            </a:p>
          </p:txBody>
        </p:sp>
        <p:sp>
          <p:nvSpPr>
            <p:cNvPr id="20" name="Right Arrow 19"/>
            <p:cNvSpPr/>
            <p:nvPr/>
          </p:nvSpPr>
          <p:spPr bwMode="auto">
            <a:xfrm>
              <a:off x="152400" y="2284413"/>
              <a:ext cx="2133600" cy="938212"/>
            </a:xfrm>
            <a:prstGeom prst="rightArrow">
              <a:avLst/>
            </a:prstGeom>
            <a:ln>
              <a:solidFill>
                <a:srgbClr val="336699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274320" rIns="274320" anchor="ctr"/>
            <a:lstStyle/>
            <a:p>
              <a:pPr algn="ctr">
                <a:defRPr/>
              </a:pPr>
              <a:r>
                <a:rPr lang="en-US" sz="2400" dirty="0" err="1">
                  <a:solidFill>
                    <a:schemeClr val="tx1"/>
                  </a:solidFill>
                </a:rPr>
                <a:t>PCIe</a:t>
              </a:r>
              <a:r>
                <a:rPr lang="en-US" sz="2400" dirty="0">
                  <a:solidFill>
                    <a:schemeClr val="tx1"/>
                  </a:solidFill>
                </a:rPr>
                <a:t> Bus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152400" y="3943350"/>
              <a:ext cx="2133600" cy="938213"/>
            </a:xfrm>
            <a:prstGeom prst="rightArrow">
              <a:avLst/>
            </a:prstGeom>
            <a:ln>
              <a:solidFill>
                <a:srgbClr val="33996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274320" rIns="274320" anchor="ctr"/>
            <a:lstStyle/>
            <a:p>
              <a:pPr algn="ctr">
                <a:defRPr/>
              </a:pPr>
              <a:r>
                <a:rPr lang="en-US" sz="2300" dirty="0" err="1">
                  <a:solidFill>
                    <a:schemeClr val="tx1"/>
                  </a:solidFill>
                </a:rPr>
                <a:t>NetFPGA</a:t>
              </a:r>
              <a:endParaRPr lang="en-US" sz="23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495550" y="990600"/>
              <a:ext cx="6038850" cy="432816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274320" rIns="27432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2400" spc="50" dirty="0" smtClean="0">
                  <a:ln w="11430"/>
                  <a:solidFill>
                    <a:schemeClr val="bg1"/>
                  </a:solidFill>
                </a:rPr>
                <a:t>Application</a:t>
              </a:r>
              <a:endParaRPr lang="en-US" sz="2400" spc="50" dirty="0">
                <a:ln w="11430"/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514600" y="1491488"/>
              <a:ext cx="6019800" cy="721360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274320" rIns="274320" anchor="ctr"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2400" spc="50" dirty="0">
                  <a:ln w="11430"/>
                  <a:solidFill>
                    <a:schemeClr val="bg1"/>
                  </a:solidFill>
                </a:rPr>
                <a:t>Driver</a:t>
              </a:r>
            </a:p>
            <a:p>
              <a:pPr algn="ctr">
                <a:defRPr/>
              </a:pPr>
              <a:endParaRPr lang="en-US" sz="24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129" name="Flowchart: Process 140"/>
            <p:cNvSpPr/>
            <p:nvPr/>
          </p:nvSpPr>
          <p:spPr bwMode="auto">
            <a:xfrm>
              <a:off x="6838950" y="3367088"/>
              <a:ext cx="1524000" cy="865187"/>
            </a:xfrm>
            <a:prstGeom prst="flowChartProcess">
              <a:avLst/>
            </a:prstGeom>
            <a:solidFill>
              <a:srgbClr val="E4E4F8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 Narrow" pitchFamily="34" charset="0"/>
                </a:rPr>
                <a:t>AXI Lite</a:t>
              </a:r>
            </a:p>
          </p:txBody>
        </p:sp>
        <p:sp>
          <p:nvSpPr>
            <p:cNvPr id="130" name="Flowchart: Process 140"/>
            <p:cNvSpPr/>
            <p:nvPr/>
          </p:nvSpPr>
          <p:spPr bwMode="auto">
            <a:xfrm>
              <a:off x="2552700" y="4419600"/>
              <a:ext cx="5791200" cy="304800"/>
            </a:xfrm>
            <a:prstGeom prst="flowChartProcess">
              <a:avLst/>
            </a:prstGeom>
            <a:solidFill>
              <a:srgbClr val="E4E4F8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 Narrow" pitchFamily="34" charset="0"/>
                </a:rPr>
                <a:t>user data path</a:t>
              </a:r>
            </a:p>
          </p:txBody>
        </p:sp>
        <p:cxnSp>
          <p:nvCxnSpPr>
            <p:cNvPr id="93199" name="Straight Arrow Connector 136"/>
            <p:cNvCxnSpPr>
              <a:cxnSpLocks noChangeShapeType="1"/>
            </p:cNvCxnSpPr>
            <p:nvPr/>
          </p:nvCxnSpPr>
          <p:spPr bwMode="auto">
            <a:xfrm rot="16200000" flipV="1">
              <a:off x="7666037" y="4386263"/>
              <a:ext cx="2889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00" name="Straight Arrow Connector 137"/>
            <p:cNvCxnSpPr>
              <a:cxnSpLocks noChangeShapeType="1"/>
            </p:cNvCxnSpPr>
            <p:nvPr/>
          </p:nvCxnSpPr>
          <p:spPr bwMode="auto">
            <a:xfrm rot="5400000">
              <a:off x="7284244" y="4385469"/>
              <a:ext cx="288925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ounded Rectangle 8"/>
            <p:cNvSpPr/>
            <p:nvPr/>
          </p:nvSpPr>
          <p:spPr bwMode="auto">
            <a:xfrm>
              <a:off x="2266950" y="2501900"/>
              <a:ext cx="6400800" cy="576263"/>
            </a:xfrm>
            <a:prstGeom prst="roundRect">
              <a:avLst/>
            </a:prstGeom>
            <a:solidFill>
              <a:srgbClr val="336699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274320" rIns="274320" anchor="ctr"/>
            <a:lstStyle/>
            <a:p>
              <a:pPr algn="ctr">
                <a:defRPr/>
              </a:pPr>
              <a:endParaRPr lang="en-US">
                <a:solidFill>
                  <a:srgbClr val="008000"/>
                </a:solidFill>
                <a:latin typeface="Arial Narrow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495550" y="2596097"/>
              <a:ext cx="4114800" cy="391827"/>
            </a:xfrm>
            <a:prstGeom prst="roundRect">
              <a:avLst/>
            </a:prstGeom>
            <a:solidFill>
              <a:srgbClr val="336699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274320" rIns="274320" anchor="ctr"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240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DMA</a:t>
              </a:r>
              <a:endParaRPr lang="en-US" sz="2400" spc="50" dirty="0">
                <a:ln w="11430"/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6762750" y="2596097"/>
              <a:ext cx="1600200" cy="391827"/>
            </a:xfrm>
            <a:prstGeom prst="roundRect">
              <a:avLst/>
            </a:prstGeom>
            <a:solidFill>
              <a:srgbClr val="336699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00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Registers</a:t>
              </a:r>
              <a:endParaRPr lang="en-US" sz="2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53" name="Rounded Rectangle 152"/>
            <p:cNvSpPr/>
            <p:nvPr/>
          </p:nvSpPr>
          <p:spPr bwMode="auto">
            <a:xfrm>
              <a:off x="2743200" y="1852613"/>
              <a:ext cx="685800" cy="360362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 Narrow" pitchFamily="34" charset="0"/>
                </a:rPr>
                <a:t>nf0</a:t>
              </a:r>
            </a:p>
          </p:txBody>
        </p:sp>
        <p:sp>
          <p:nvSpPr>
            <p:cNvPr id="154" name="Rounded Rectangle 153"/>
            <p:cNvSpPr/>
            <p:nvPr/>
          </p:nvSpPr>
          <p:spPr bwMode="auto">
            <a:xfrm>
              <a:off x="3733800" y="1852613"/>
              <a:ext cx="685800" cy="360362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 Narrow" pitchFamily="34" charset="0"/>
                </a:rPr>
                <a:t>nf1</a:t>
              </a:r>
            </a:p>
          </p:txBody>
        </p:sp>
        <p:sp>
          <p:nvSpPr>
            <p:cNvPr id="155" name="Rounded Rectangle 154"/>
            <p:cNvSpPr/>
            <p:nvPr/>
          </p:nvSpPr>
          <p:spPr bwMode="auto">
            <a:xfrm>
              <a:off x="4724400" y="1852613"/>
              <a:ext cx="685800" cy="360362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 Narrow" pitchFamily="34" charset="0"/>
                </a:rPr>
                <a:t>nf2</a:t>
              </a:r>
            </a:p>
          </p:txBody>
        </p:sp>
        <p:sp>
          <p:nvSpPr>
            <p:cNvPr id="156" name="Rounded Rectangle 155"/>
            <p:cNvSpPr/>
            <p:nvPr/>
          </p:nvSpPr>
          <p:spPr bwMode="auto">
            <a:xfrm>
              <a:off x="5715000" y="1852613"/>
              <a:ext cx="685800" cy="360362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 Narrow" pitchFamily="34" charset="0"/>
                </a:rPr>
                <a:t>nf3</a:t>
              </a:r>
            </a:p>
          </p:txBody>
        </p:sp>
        <p:sp>
          <p:nvSpPr>
            <p:cNvPr id="157" name="Rounded Rectangle 156"/>
            <p:cNvSpPr/>
            <p:nvPr/>
          </p:nvSpPr>
          <p:spPr bwMode="auto">
            <a:xfrm>
              <a:off x="6934200" y="1852613"/>
              <a:ext cx="1447800" cy="360362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tx1"/>
                  </a:solidFill>
                  <a:latin typeface="Arial Narrow" pitchFamily="34" charset="0"/>
                </a:rPr>
                <a:t>ioctl</a:t>
              </a:r>
            </a:p>
          </p:txBody>
        </p:sp>
        <p:sp>
          <p:nvSpPr>
            <p:cNvPr id="93209" name="Left Brace 159"/>
            <p:cNvSpPr>
              <a:spLocks/>
            </p:cNvSpPr>
            <p:nvPr/>
          </p:nvSpPr>
          <p:spPr bwMode="auto">
            <a:xfrm rot="5400000">
              <a:off x="4410868" y="373857"/>
              <a:ext cx="360363" cy="4038600"/>
            </a:xfrm>
            <a:prstGeom prst="leftBrace">
              <a:avLst>
                <a:gd name="adj1" fmla="val 55516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cs-CZ" altLang="en-US">
                <a:latin typeface="Arial Narrow" panose="020B0606020202030204" pitchFamily="34" charset="0"/>
              </a:endParaRPr>
            </a:p>
          </p:txBody>
        </p:sp>
        <p:sp>
          <p:nvSpPr>
            <p:cNvPr id="93210" name="Left Brace 161"/>
            <p:cNvSpPr>
              <a:spLocks/>
            </p:cNvSpPr>
            <p:nvPr/>
          </p:nvSpPr>
          <p:spPr bwMode="auto">
            <a:xfrm rot="5400000">
              <a:off x="7418387" y="1704976"/>
              <a:ext cx="288925" cy="1447800"/>
            </a:xfrm>
            <a:prstGeom prst="leftBrace">
              <a:avLst>
                <a:gd name="adj1" fmla="val 55283"/>
                <a:gd name="adj2" fmla="val 4872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cs-CZ" altLang="en-US">
                <a:latin typeface="Arial Narrow" panose="020B0606020202030204" pitchFamily="34" charset="0"/>
              </a:endParaRPr>
            </a:p>
          </p:txBody>
        </p:sp>
        <p:sp>
          <p:nvSpPr>
            <p:cNvPr id="93211" name="Left Brace 146"/>
            <p:cNvSpPr>
              <a:spLocks/>
            </p:cNvSpPr>
            <p:nvPr/>
          </p:nvSpPr>
          <p:spPr bwMode="auto">
            <a:xfrm rot="5400000">
              <a:off x="4393406" y="1897857"/>
              <a:ext cx="280987" cy="2514600"/>
            </a:xfrm>
            <a:prstGeom prst="leftBrace">
              <a:avLst>
                <a:gd name="adj1" fmla="val 55269"/>
                <a:gd name="adj2" fmla="val 50565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cs-CZ" altLang="en-US">
                <a:latin typeface="Arial Narrow" panose="020B0606020202030204" pitchFamily="34" charset="0"/>
              </a:endParaRPr>
            </a:p>
          </p:txBody>
        </p:sp>
        <p:sp>
          <p:nvSpPr>
            <p:cNvPr id="93212" name="Left Brace 147"/>
            <p:cNvSpPr>
              <a:spLocks/>
            </p:cNvSpPr>
            <p:nvPr/>
          </p:nvSpPr>
          <p:spPr bwMode="auto">
            <a:xfrm rot="5400000">
              <a:off x="7450931" y="2459832"/>
              <a:ext cx="261937" cy="1371600"/>
            </a:xfrm>
            <a:prstGeom prst="leftBrace">
              <a:avLst>
                <a:gd name="adj1" fmla="val 55273"/>
                <a:gd name="adj2" fmla="val 4872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cs-CZ" altLang="en-US">
                <a:latin typeface="Arial Narrow" panose="020B0606020202030204" pitchFamily="34" charset="0"/>
              </a:endParaRPr>
            </a:p>
          </p:txBody>
        </p:sp>
        <p:grpSp>
          <p:nvGrpSpPr>
            <p:cNvPr id="93213" name="Group 195"/>
            <p:cNvGrpSpPr>
              <a:grpSpLocks/>
            </p:cNvGrpSpPr>
            <p:nvPr/>
          </p:nvGrpSpPr>
          <p:grpSpPr bwMode="auto">
            <a:xfrm>
              <a:off x="5105400" y="4800600"/>
              <a:ext cx="533400" cy="865188"/>
              <a:chOff x="4876800" y="914400"/>
              <a:chExt cx="533400" cy="914400"/>
            </a:xfrm>
          </p:grpSpPr>
          <p:sp>
            <p:nvSpPr>
              <p:cNvPr id="197" name="Flowchart: Process 140"/>
              <p:cNvSpPr>
                <a:spLocks noChangeArrowheads="1"/>
              </p:cNvSpPr>
              <p:nvPr/>
            </p:nvSpPr>
            <p:spPr bwMode="auto">
              <a:xfrm>
                <a:off x="48768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MAC</a:t>
                </a: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TxQ</a:t>
                </a:r>
              </a:p>
            </p:txBody>
          </p:sp>
          <p:sp>
            <p:nvSpPr>
              <p:cNvPr id="198" name="Rectangle 197"/>
              <p:cNvSpPr>
                <a:spLocks noChangeArrowheads="1"/>
              </p:cNvSpPr>
              <p:nvPr/>
            </p:nvSpPr>
            <p:spPr bwMode="auto">
              <a:xfrm>
                <a:off x="5029200" y="106708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928532" y="1015068"/>
                <a:ext cx="201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23754" y="986546"/>
                <a:ext cx="1442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1" name="Rectangle 200"/>
              <p:cNvSpPr>
                <a:spLocks noChangeArrowheads="1"/>
              </p:cNvSpPr>
              <p:nvPr/>
            </p:nvSpPr>
            <p:spPr bwMode="auto">
              <a:xfrm>
                <a:off x="5029200" y="118117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</p:grpSp>
        <p:grpSp>
          <p:nvGrpSpPr>
            <p:cNvPr id="93214" name="Group 226"/>
            <p:cNvGrpSpPr>
              <a:grpSpLocks/>
            </p:cNvGrpSpPr>
            <p:nvPr/>
          </p:nvGrpSpPr>
          <p:grpSpPr bwMode="auto">
            <a:xfrm>
              <a:off x="5638800" y="4800600"/>
              <a:ext cx="533400" cy="865188"/>
              <a:chOff x="7067550" y="4954588"/>
              <a:chExt cx="533400" cy="865187"/>
            </a:xfrm>
          </p:grpSpPr>
          <p:sp>
            <p:nvSpPr>
              <p:cNvPr id="202" name="Flowchart: Process 140"/>
              <p:cNvSpPr>
                <a:spLocks noChangeArrowheads="1"/>
              </p:cNvSpPr>
              <p:nvPr/>
            </p:nvSpPr>
            <p:spPr bwMode="auto">
              <a:xfrm>
                <a:off x="7067550" y="4954588"/>
                <a:ext cx="533400" cy="865187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MAC</a:t>
                </a: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RxQ</a:t>
                </a:r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/>
            </p:nvSpPr>
            <p:spPr bwMode="auto">
              <a:xfrm>
                <a:off x="7200900" y="4962526"/>
                <a:ext cx="266700" cy="10795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7200900" y="5073651"/>
                <a:ext cx="266700" cy="109537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05" name="Straight Connector 20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105650" y="5214938"/>
                <a:ext cx="1905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6" name="Straight Connector 20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399337" y="5245101"/>
                <a:ext cx="1365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3215" name="Up-Down Arrow 140"/>
            <p:cNvSpPr>
              <a:spLocks noChangeArrowheads="1"/>
            </p:cNvSpPr>
            <p:nvPr/>
          </p:nvSpPr>
          <p:spPr bwMode="auto">
            <a:xfrm>
              <a:off x="5305425" y="5881688"/>
              <a:ext cx="228600" cy="433387"/>
            </a:xfrm>
            <a:prstGeom prst="upDownArrow">
              <a:avLst>
                <a:gd name="adj1" fmla="val 50000"/>
                <a:gd name="adj2" fmla="val 50064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cs-CZ" altLang="en-US">
                <a:latin typeface="Arial Narrow" panose="020B0606020202030204" pitchFamily="34" charset="0"/>
              </a:endParaRPr>
            </a:p>
          </p:txBody>
        </p:sp>
        <p:sp>
          <p:nvSpPr>
            <p:cNvPr id="93216" name="Rounded Rectangle 210"/>
            <p:cNvSpPr>
              <a:spLocks noChangeArrowheads="1"/>
            </p:cNvSpPr>
            <p:nvPr/>
          </p:nvSpPr>
          <p:spPr bwMode="auto">
            <a:xfrm>
              <a:off x="2286000" y="6324600"/>
              <a:ext cx="63246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274320" rIns="274320" anchor="ctr"/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dirty="0" smtClean="0">
                  <a:solidFill>
                    <a:schemeClr val="tx1"/>
                  </a:solidFill>
                </a:rPr>
                <a:t>Ports</a:t>
              </a:r>
              <a:endParaRPr lang="en-US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traight Connector 213"/>
            <p:cNvCxnSpPr/>
            <p:nvPr/>
          </p:nvCxnSpPr>
          <p:spPr bwMode="auto">
            <a:xfrm rot="5400000" flipH="1" flipV="1">
              <a:off x="4525963" y="3473450"/>
              <a:ext cx="1905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grpSp>
          <p:nvGrpSpPr>
            <p:cNvPr id="93218" name="Group 117"/>
            <p:cNvGrpSpPr>
              <a:grpSpLocks/>
            </p:cNvGrpSpPr>
            <p:nvPr/>
          </p:nvGrpSpPr>
          <p:grpSpPr bwMode="auto">
            <a:xfrm>
              <a:off x="3801836" y="3289301"/>
              <a:ext cx="533400" cy="865188"/>
              <a:chOff x="4876800" y="914400"/>
              <a:chExt cx="533400" cy="914400"/>
            </a:xfrm>
          </p:grpSpPr>
          <p:sp>
            <p:nvSpPr>
              <p:cNvPr id="217" name="Flowchart: Process 140"/>
              <p:cNvSpPr>
                <a:spLocks noChangeArrowheads="1"/>
              </p:cNvSpPr>
              <p:nvPr/>
            </p:nvSpPr>
            <p:spPr bwMode="auto">
              <a:xfrm>
                <a:off x="4877027" y="914399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CPU</a:t>
                </a:r>
              </a:p>
              <a:p>
                <a:pPr algn="ctr">
                  <a:defRPr/>
                </a:pPr>
                <a:r>
                  <a:rPr lang="en-US" sz="1400" dirty="0" err="1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RxQ</a:t>
                </a: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5029427" y="1067079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928759" y="1015067"/>
                <a:ext cx="201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23981" y="986545"/>
                <a:ext cx="1442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1" name="Rectangle 220"/>
              <p:cNvSpPr>
                <a:spLocks noChangeArrowheads="1"/>
              </p:cNvSpPr>
              <p:nvPr/>
            </p:nvSpPr>
            <p:spPr bwMode="auto">
              <a:xfrm>
                <a:off x="5029427" y="1181169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</p:grpSp>
        <p:sp>
          <p:nvSpPr>
            <p:cNvPr id="222" name="Flowchart: Process 140"/>
            <p:cNvSpPr/>
            <p:nvPr/>
          </p:nvSpPr>
          <p:spPr bwMode="auto">
            <a:xfrm>
              <a:off x="4335463" y="3289300"/>
              <a:ext cx="533400" cy="865188"/>
            </a:xfrm>
            <a:prstGeom prst="flowChartProcess">
              <a:avLst/>
            </a:prstGeom>
            <a:solidFill>
              <a:srgbClr val="E4E4F8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solidFill>
                  <a:srgbClr val="000000"/>
                </a:solidFill>
                <a:latin typeface="Arial Narrow" pitchFamily="34" charset="0"/>
              </a:endParaRPr>
            </a:p>
            <a:p>
              <a:pPr algn="ctr">
                <a:defRPr/>
              </a:pPr>
              <a:endParaRPr lang="en-US" sz="1400">
                <a:solidFill>
                  <a:srgbClr val="000000"/>
                </a:solidFill>
                <a:latin typeface="Arial Narrow" pitchFamily="34" charset="0"/>
              </a:endParaRPr>
            </a:p>
            <a:p>
              <a:pPr algn="ctr">
                <a:defRPr/>
              </a:pPr>
              <a:r>
                <a:rPr lang="en-US" sz="1400">
                  <a:solidFill>
                    <a:srgbClr val="000000"/>
                  </a:solidFill>
                  <a:latin typeface="Arial Narrow" pitchFamily="34" charset="0"/>
                </a:rPr>
                <a:t>CPU</a:t>
              </a:r>
            </a:p>
            <a:p>
              <a:pPr algn="ctr">
                <a:defRPr/>
              </a:pPr>
              <a:r>
                <a:rPr lang="en-US" sz="1400">
                  <a:solidFill>
                    <a:srgbClr val="000000"/>
                  </a:solidFill>
                  <a:latin typeface="Arial Narrow" pitchFamily="34" charset="0"/>
                </a:rPr>
                <a:t>TxQ</a:t>
              </a: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4478338" y="3289300"/>
              <a:ext cx="266700" cy="107950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4478338" y="3400425"/>
              <a:ext cx="266700" cy="107950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cxnSp>
          <p:nvCxnSpPr>
            <p:cNvPr id="225" name="Straight Connector 224"/>
            <p:cNvCxnSpPr/>
            <p:nvPr/>
          </p:nvCxnSpPr>
          <p:spPr bwMode="auto">
            <a:xfrm rot="5400000" flipH="1" flipV="1">
              <a:off x="4383088" y="3540125"/>
              <a:ext cx="1905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26" name="Straight Connector 225"/>
            <p:cNvCxnSpPr/>
            <p:nvPr/>
          </p:nvCxnSpPr>
          <p:spPr bwMode="auto">
            <a:xfrm rot="5400000" flipH="1" flipV="1">
              <a:off x="4676775" y="3570288"/>
              <a:ext cx="13652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3224" name="Straight Arrow Connector 143"/>
            <p:cNvCxnSpPr>
              <a:cxnSpLocks noChangeShapeType="1"/>
            </p:cNvCxnSpPr>
            <p:nvPr/>
          </p:nvCxnSpPr>
          <p:spPr bwMode="auto">
            <a:xfrm rot="5400000">
              <a:off x="3971131" y="4410869"/>
              <a:ext cx="288925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25" name="Straight Arrow Connector 135"/>
            <p:cNvCxnSpPr>
              <a:cxnSpLocks noChangeShapeType="1"/>
            </p:cNvCxnSpPr>
            <p:nvPr/>
          </p:nvCxnSpPr>
          <p:spPr bwMode="auto">
            <a:xfrm rot="16200000" flipV="1">
              <a:off x="4427537" y="4411663"/>
              <a:ext cx="2889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3226" name="Group 195"/>
            <p:cNvGrpSpPr>
              <a:grpSpLocks/>
            </p:cNvGrpSpPr>
            <p:nvPr/>
          </p:nvGrpSpPr>
          <p:grpSpPr bwMode="auto">
            <a:xfrm>
              <a:off x="5029200" y="4876800"/>
              <a:ext cx="533400" cy="865188"/>
              <a:chOff x="4876800" y="914400"/>
              <a:chExt cx="533400" cy="914400"/>
            </a:xfrm>
          </p:grpSpPr>
          <p:sp>
            <p:nvSpPr>
              <p:cNvPr id="253" name="Flowchart: Process 140"/>
              <p:cNvSpPr>
                <a:spLocks noChangeArrowheads="1"/>
              </p:cNvSpPr>
              <p:nvPr/>
            </p:nvSpPr>
            <p:spPr bwMode="auto">
              <a:xfrm>
                <a:off x="48768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MAC</a:t>
                </a: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TxQ</a:t>
                </a:r>
              </a:p>
            </p:txBody>
          </p:sp>
          <p:sp>
            <p:nvSpPr>
              <p:cNvPr id="254" name="Rectangle 253"/>
              <p:cNvSpPr>
                <a:spLocks noChangeArrowheads="1"/>
              </p:cNvSpPr>
              <p:nvPr/>
            </p:nvSpPr>
            <p:spPr bwMode="auto">
              <a:xfrm>
                <a:off x="5029200" y="106708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55" name="Straight Connector 25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928532" y="1015068"/>
                <a:ext cx="201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" name="Straight Connector 25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23754" y="986546"/>
                <a:ext cx="1442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7" name="Rectangle 256"/>
              <p:cNvSpPr>
                <a:spLocks noChangeArrowheads="1"/>
              </p:cNvSpPr>
              <p:nvPr/>
            </p:nvSpPr>
            <p:spPr bwMode="auto">
              <a:xfrm>
                <a:off x="5029200" y="118117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</p:grpSp>
        <p:grpSp>
          <p:nvGrpSpPr>
            <p:cNvPr id="93227" name="Group 257"/>
            <p:cNvGrpSpPr>
              <a:grpSpLocks/>
            </p:cNvGrpSpPr>
            <p:nvPr/>
          </p:nvGrpSpPr>
          <p:grpSpPr bwMode="auto">
            <a:xfrm>
              <a:off x="5562600" y="4876800"/>
              <a:ext cx="533400" cy="865188"/>
              <a:chOff x="7067550" y="4954588"/>
              <a:chExt cx="533400" cy="865187"/>
            </a:xfrm>
          </p:grpSpPr>
          <p:sp>
            <p:nvSpPr>
              <p:cNvPr id="259" name="Flowchart: Process 140"/>
              <p:cNvSpPr>
                <a:spLocks noChangeArrowheads="1"/>
              </p:cNvSpPr>
              <p:nvPr/>
            </p:nvSpPr>
            <p:spPr bwMode="auto">
              <a:xfrm>
                <a:off x="7067550" y="4954588"/>
                <a:ext cx="533400" cy="865187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MAC</a:t>
                </a: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RxQ</a:t>
                </a:r>
              </a:p>
            </p:txBody>
          </p:sp>
          <p:sp>
            <p:nvSpPr>
              <p:cNvPr id="260" name="Rectangle 259"/>
              <p:cNvSpPr>
                <a:spLocks noChangeArrowheads="1"/>
              </p:cNvSpPr>
              <p:nvPr/>
            </p:nvSpPr>
            <p:spPr bwMode="auto">
              <a:xfrm>
                <a:off x="7200900" y="4962526"/>
                <a:ext cx="266700" cy="10795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61" name="Rectangle 260"/>
              <p:cNvSpPr>
                <a:spLocks noChangeArrowheads="1"/>
              </p:cNvSpPr>
              <p:nvPr/>
            </p:nvSpPr>
            <p:spPr bwMode="auto">
              <a:xfrm>
                <a:off x="7200900" y="5073651"/>
                <a:ext cx="266700" cy="109537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62" name="Straight Connector 26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105650" y="5214938"/>
                <a:ext cx="1905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Straight Connector 26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399337" y="5245101"/>
                <a:ext cx="1365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3228" name="Group 195"/>
            <p:cNvGrpSpPr>
              <a:grpSpLocks/>
            </p:cNvGrpSpPr>
            <p:nvPr/>
          </p:nvGrpSpPr>
          <p:grpSpPr bwMode="auto">
            <a:xfrm>
              <a:off x="4953000" y="4953000"/>
              <a:ext cx="533400" cy="865188"/>
              <a:chOff x="4876800" y="914400"/>
              <a:chExt cx="533400" cy="914400"/>
            </a:xfrm>
          </p:grpSpPr>
          <p:sp>
            <p:nvSpPr>
              <p:cNvPr id="265" name="Flowchart: Process 140"/>
              <p:cNvSpPr>
                <a:spLocks noChangeArrowheads="1"/>
              </p:cNvSpPr>
              <p:nvPr/>
            </p:nvSpPr>
            <p:spPr bwMode="auto">
              <a:xfrm>
                <a:off x="48768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MAC</a:t>
                </a: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TxQ</a:t>
                </a:r>
              </a:p>
            </p:txBody>
          </p:sp>
          <p:sp>
            <p:nvSpPr>
              <p:cNvPr id="266" name="Rectangle 265"/>
              <p:cNvSpPr>
                <a:spLocks noChangeArrowheads="1"/>
              </p:cNvSpPr>
              <p:nvPr/>
            </p:nvSpPr>
            <p:spPr bwMode="auto">
              <a:xfrm>
                <a:off x="5029200" y="106708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67" name="Straight Connector 26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928532" y="1015068"/>
                <a:ext cx="201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8" name="Straight Connector 267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23754" y="986546"/>
                <a:ext cx="1442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9" name="Rectangle 268"/>
              <p:cNvSpPr>
                <a:spLocks noChangeArrowheads="1"/>
              </p:cNvSpPr>
              <p:nvPr/>
            </p:nvSpPr>
            <p:spPr bwMode="auto">
              <a:xfrm>
                <a:off x="5029200" y="118117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</p:grpSp>
        <p:grpSp>
          <p:nvGrpSpPr>
            <p:cNvPr id="93229" name="Group 269"/>
            <p:cNvGrpSpPr>
              <a:grpSpLocks/>
            </p:cNvGrpSpPr>
            <p:nvPr/>
          </p:nvGrpSpPr>
          <p:grpSpPr bwMode="auto">
            <a:xfrm>
              <a:off x="5486400" y="4953000"/>
              <a:ext cx="533400" cy="865188"/>
              <a:chOff x="7067550" y="4954588"/>
              <a:chExt cx="533400" cy="865187"/>
            </a:xfrm>
          </p:grpSpPr>
          <p:sp>
            <p:nvSpPr>
              <p:cNvPr id="271" name="Flowchart: Process 140"/>
              <p:cNvSpPr>
                <a:spLocks noChangeArrowheads="1"/>
              </p:cNvSpPr>
              <p:nvPr/>
            </p:nvSpPr>
            <p:spPr bwMode="auto">
              <a:xfrm>
                <a:off x="7067550" y="4954588"/>
                <a:ext cx="533400" cy="865187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MAC</a:t>
                </a:r>
              </a:p>
              <a:p>
                <a:pPr algn="ctr">
                  <a:defRPr/>
                </a:pPr>
                <a:r>
                  <a:rPr lang="en-US" sz="140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RxQ</a:t>
                </a:r>
              </a:p>
            </p:txBody>
          </p:sp>
          <p:sp>
            <p:nvSpPr>
              <p:cNvPr id="272" name="Rectangle 271"/>
              <p:cNvSpPr>
                <a:spLocks noChangeArrowheads="1"/>
              </p:cNvSpPr>
              <p:nvPr/>
            </p:nvSpPr>
            <p:spPr bwMode="auto">
              <a:xfrm>
                <a:off x="7200900" y="4962526"/>
                <a:ext cx="266700" cy="10795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73" name="Rectangle 272"/>
              <p:cNvSpPr>
                <a:spLocks noChangeArrowheads="1"/>
              </p:cNvSpPr>
              <p:nvPr/>
            </p:nvSpPr>
            <p:spPr bwMode="auto">
              <a:xfrm>
                <a:off x="7200900" y="5073651"/>
                <a:ext cx="266700" cy="109537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74" name="Straight Connector 27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105650" y="5214938"/>
                <a:ext cx="1905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5" name="Straight Connector 27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399337" y="5245101"/>
                <a:ext cx="1365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3230" name="Group 195"/>
            <p:cNvGrpSpPr>
              <a:grpSpLocks/>
            </p:cNvGrpSpPr>
            <p:nvPr/>
          </p:nvGrpSpPr>
          <p:grpSpPr bwMode="auto">
            <a:xfrm>
              <a:off x="4876800" y="5029200"/>
              <a:ext cx="533400" cy="865188"/>
              <a:chOff x="4876800" y="914400"/>
              <a:chExt cx="533400" cy="914400"/>
            </a:xfrm>
          </p:grpSpPr>
          <p:sp>
            <p:nvSpPr>
              <p:cNvPr id="277" name="Flowchart: Process 140"/>
              <p:cNvSpPr>
                <a:spLocks noChangeArrowheads="1"/>
              </p:cNvSpPr>
              <p:nvPr/>
            </p:nvSpPr>
            <p:spPr bwMode="auto">
              <a:xfrm>
                <a:off x="4876800" y="914400"/>
                <a:ext cx="533400" cy="914400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72000" rIns="72000" anchor="ctr"/>
              <a:lstStyle/>
              <a:p>
                <a:pPr algn="ctr">
                  <a:defRPr/>
                </a:pP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10GE</a:t>
                </a: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 dirty="0" err="1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Tx</a:t>
                </a: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78" name="Rectangle 277"/>
              <p:cNvSpPr>
                <a:spLocks noChangeArrowheads="1"/>
              </p:cNvSpPr>
              <p:nvPr/>
            </p:nvSpPr>
            <p:spPr bwMode="auto">
              <a:xfrm>
                <a:off x="5029200" y="106708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79" name="Straight Connector 27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928532" y="1015068"/>
                <a:ext cx="201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0" name="Straight Connector 27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23754" y="986546"/>
                <a:ext cx="1442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1" name="Rectangle 280"/>
              <p:cNvSpPr>
                <a:spLocks noChangeArrowheads="1"/>
              </p:cNvSpPr>
              <p:nvPr/>
            </p:nvSpPr>
            <p:spPr bwMode="auto">
              <a:xfrm>
                <a:off x="5029200" y="1181170"/>
                <a:ext cx="266700" cy="11409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</p:grpSp>
        <p:grpSp>
          <p:nvGrpSpPr>
            <p:cNvPr id="93231" name="Group 281"/>
            <p:cNvGrpSpPr>
              <a:grpSpLocks/>
            </p:cNvGrpSpPr>
            <p:nvPr/>
          </p:nvGrpSpPr>
          <p:grpSpPr bwMode="auto">
            <a:xfrm>
              <a:off x="5410200" y="5029200"/>
              <a:ext cx="533400" cy="865188"/>
              <a:chOff x="7067550" y="4954588"/>
              <a:chExt cx="533400" cy="865187"/>
            </a:xfrm>
          </p:grpSpPr>
          <p:sp>
            <p:nvSpPr>
              <p:cNvPr id="283" name="Flowchart: Process 140"/>
              <p:cNvSpPr>
                <a:spLocks noChangeArrowheads="1"/>
              </p:cNvSpPr>
              <p:nvPr/>
            </p:nvSpPr>
            <p:spPr bwMode="auto">
              <a:xfrm>
                <a:off x="7067550" y="4954588"/>
                <a:ext cx="533400" cy="865187"/>
              </a:xfrm>
              <a:prstGeom prst="flowChartProcess">
                <a:avLst/>
              </a:prstGeom>
              <a:solidFill>
                <a:srgbClr val="E4E4F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lIns="72000" rIns="72000" anchor="ctr"/>
              <a:lstStyle/>
              <a:p>
                <a:pPr algn="ctr">
                  <a:defRPr/>
                </a:pP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10GE</a:t>
                </a: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  <a:p>
                <a:pPr algn="ctr"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rPr>
                  <a:t>Rx</a:t>
                </a:r>
                <a:endParaRPr lang="en-US" sz="1400" dirty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84" name="Rectangle 283"/>
              <p:cNvSpPr>
                <a:spLocks noChangeArrowheads="1"/>
              </p:cNvSpPr>
              <p:nvPr/>
            </p:nvSpPr>
            <p:spPr bwMode="auto">
              <a:xfrm>
                <a:off x="7200900" y="4962526"/>
                <a:ext cx="266700" cy="107950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285" name="Rectangle 284"/>
              <p:cNvSpPr>
                <a:spLocks noChangeArrowheads="1"/>
              </p:cNvSpPr>
              <p:nvPr/>
            </p:nvSpPr>
            <p:spPr bwMode="auto">
              <a:xfrm>
                <a:off x="7200900" y="5073651"/>
                <a:ext cx="266700" cy="109537"/>
              </a:xfrm>
              <a:prstGeom prst="rect">
                <a:avLst/>
              </a:prstGeom>
              <a:gradFill rotWithShape="1">
                <a:gsLst>
                  <a:gs pos="0">
                    <a:srgbClr val="E0FFF4"/>
                  </a:gs>
                  <a:gs pos="64999">
                    <a:srgbClr val="B2FFE3"/>
                  </a:gs>
                  <a:gs pos="100000">
                    <a:srgbClr val="90FFDA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cxnSp>
            <p:nvCxnSpPr>
              <p:cNvPr id="286" name="Straight Connector 28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105650" y="5214938"/>
                <a:ext cx="1905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" name="Straight Connector 28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399337" y="5245101"/>
                <a:ext cx="1365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93232" name="Straight Arrow Connector 158"/>
            <p:cNvCxnSpPr>
              <a:cxnSpLocks noChangeShapeType="1"/>
            </p:cNvCxnSpPr>
            <p:nvPr/>
          </p:nvCxnSpPr>
          <p:spPr bwMode="auto">
            <a:xfrm rot="5400000">
              <a:off x="4959350" y="4868863"/>
              <a:ext cx="442913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3" name="Straight Arrow Connector 160"/>
            <p:cNvCxnSpPr>
              <a:cxnSpLocks noChangeShapeType="1"/>
            </p:cNvCxnSpPr>
            <p:nvPr/>
          </p:nvCxnSpPr>
          <p:spPr bwMode="auto">
            <a:xfrm rot="16200000" flipV="1">
              <a:off x="5475287" y="4887913"/>
              <a:ext cx="4413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5" name="Straight Arrow Connector 136"/>
            <p:cNvCxnSpPr>
              <a:cxnSpLocks noChangeShapeType="1"/>
            </p:cNvCxnSpPr>
            <p:nvPr/>
          </p:nvCxnSpPr>
          <p:spPr bwMode="auto">
            <a:xfrm flipV="1">
              <a:off x="6305550" y="4232274"/>
              <a:ext cx="875506" cy="8731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6" name="Straight Arrow Connector 137"/>
            <p:cNvCxnSpPr>
              <a:cxnSpLocks noChangeShapeType="1"/>
            </p:cNvCxnSpPr>
            <p:nvPr/>
          </p:nvCxnSpPr>
          <p:spPr bwMode="auto">
            <a:xfrm flipH="1">
              <a:off x="6238081" y="4254500"/>
              <a:ext cx="696120" cy="70643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7" name="Straight Arrow Connector 136"/>
            <p:cNvCxnSpPr>
              <a:cxnSpLocks noChangeShapeType="1"/>
            </p:cNvCxnSpPr>
            <p:nvPr/>
          </p:nvCxnSpPr>
          <p:spPr bwMode="auto">
            <a:xfrm flipH="1">
              <a:off x="4876800" y="3655220"/>
              <a:ext cx="1856577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38" name="Straight Arrow Connector 137"/>
            <p:cNvCxnSpPr>
              <a:cxnSpLocks noChangeShapeType="1"/>
            </p:cNvCxnSpPr>
            <p:nvPr/>
          </p:nvCxnSpPr>
          <p:spPr bwMode="auto">
            <a:xfrm>
              <a:off x="4974209" y="3797299"/>
              <a:ext cx="175916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31343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53" y="1828800"/>
            <a:ext cx="4880494" cy="37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loud 10"/>
          <p:cNvSpPr/>
          <p:nvPr/>
        </p:nvSpPr>
        <p:spPr bwMode="auto">
          <a:xfrm>
            <a:off x="6858000" y="2667000"/>
            <a:ext cx="2286000" cy="1600200"/>
          </a:xfrm>
          <a:prstGeom prst="cloud">
            <a:avLst/>
          </a:prstGeom>
          <a:solidFill>
            <a:schemeClr val="accent3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anchor="ctr"/>
          <a:lstStyle/>
          <a:p>
            <a:pPr algn="ctr">
              <a:defRPr/>
            </a:pPr>
            <a:r>
              <a:rPr lang="en-GB" sz="2000" b="0" dirty="0" smtClean="0">
                <a:solidFill>
                  <a:schemeClr val="bg1"/>
                </a:solidFill>
              </a:rPr>
              <a:t>00:0a:..:0X</a:t>
            </a:r>
            <a:endParaRPr lang="en-US" sz="2000" b="0" dirty="0">
              <a:solidFill>
                <a:schemeClr val="bg1"/>
              </a:solidFill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0" y="2743200"/>
            <a:ext cx="2286000" cy="1600200"/>
          </a:xfrm>
          <a:prstGeom prst="cloud">
            <a:avLst/>
          </a:prstGeom>
          <a:solidFill>
            <a:schemeClr val="accent3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anchor="ctr"/>
          <a:lstStyle/>
          <a:p>
            <a:pPr algn="ctr">
              <a:defRPr/>
            </a:pPr>
            <a:r>
              <a:rPr lang="en-GB" sz="2000" b="0" dirty="0" smtClean="0">
                <a:solidFill>
                  <a:schemeClr val="bg1"/>
                </a:solidFill>
              </a:rPr>
              <a:t>00:0a:..:0Y</a:t>
            </a:r>
            <a:endParaRPr lang="en-US" sz="20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94213" name="Title 1"/>
          <p:cNvSpPr>
            <a:spLocks noGrp="1"/>
          </p:cNvSpPr>
          <p:nvPr>
            <p:ph type="title" idx="4294967295"/>
          </p:nvPr>
        </p:nvSpPr>
        <p:spPr>
          <a:xfrm>
            <a:off x="876588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Life of a Packet through the Hardware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-2057400" y="3429000"/>
            <a:ext cx="20574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180000" rIns="180000" anchor="ctr"/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+mn-ea"/>
              </a:rPr>
              <a:t>ETH 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+mn-ea"/>
              </a:rPr>
              <a:t>packet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5987" y="4343400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Port 1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578" y="4343399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Port 2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688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043E-7 L 0.6125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5 0.00555 L 1.24583 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 idx="4294967295"/>
          </p:nvPr>
        </p:nvSpPr>
        <p:spPr>
          <a:xfrm>
            <a:off x="949325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10GE Rx Queue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35052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</a:rPr>
              <a:t>10GE Rx </a:t>
            </a:r>
            <a:r>
              <a:rPr lang="en-US" altLang="en-US" dirty="0">
                <a:solidFill>
                  <a:schemeClr val="tx1"/>
                </a:solidFill>
              </a:rPr>
              <a:t>Queue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3429000" y="2895601"/>
            <a:ext cx="3127131" cy="1270000"/>
            <a:chOff x="228600" y="2547552"/>
            <a:chExt cx="3127131" cy="1029729"/>
          </a:xfrm>
        </p:grpSpPr>
        <p:sp>
          <p:nvSpPr>
            <p:cNvPr id="6" name="Rectangle 5"/>
            <p:cNvSpPr/>
            <p:nvPr/>
          </p:nvSpPr>
          <p:spPr bwMode="auto">
            <a:xfrm>
              <a:off x="228600" y="2547552"/>
              <a:ext cx="3124200" cy="6384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Eth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Hdr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:</a:t>
              </a:r>
            </a:p>
            <a:p>
              <a:pPr algn="ctr">
                <a:defRPr/>
              </a:pP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 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MAC,</a:t>
              </a:r>
            </a:p>
            <a:p>
              <a:pPr algn="ctr">
                <a:defRPr/>
              </a:pPr>
              <a:r>
                <a:rPr lang="en-US" sz="1800" dirty="0" err="1" smtClean="0">
                  <a:solidFill>
                    <a:schemeClr val="tx1"/>
                  </a:solidFill>
                  <a:latin typeface="Arial" charset="0"/>
                  <a:ea typeface="+mn-ea"/>
                </a:rPr>
                <a:t>Src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 MAC  </a:t>
              </a:r>
              <a:endParaRPr lang="en-US" sz="1800" dirty="0">
                <a:solidFill>
                  <a:schemeClr val="tx1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31531" y="3185984"/>
              <a:ext cx="3124200" cy="3912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73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0.44583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83 -4.81481E-6 L 0.72916 -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 idx="4294967295"/>
          </p:nvPr>
        </p:nvSpPr>
        <p:spPr>
          <a:xfrm>
            <a:off x="766762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10GE Rx Queue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5052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</a:rPr>
              <a:t>10GE Rx </a:t>
            </a:r>
            <a:r>
              <a:rPr lang="en-US" altLang="en-US" dirty="0">
                <a:solidFill>
                  <a:schemeClr val="tx1"/>
                </a:solidFill>
              </a:rPr>
              <a:t>Queue</a:t>
            </a:r>
          </a:p>
        </p:txBody>
      </p:sp>
      <p:grpSp>
        <p:nvGrpSpPr>
          <p:cNvPr id="96260" name="Group 21"/>
          <p:cNvGrpSpPr>
            <a:grpSpLocks/>
          </p:cNvGrpSpPr>
          <p:nvPr/>
        </p:nvGrpSpPr>
        <p:grpSpPr bwMode="auto">
          <a:xfrm>
            <a:off x="1447800" y="2971800"/>
            <a:ext cx="4800600" cy="1244600"/>
            <a:chOff x="1447800" y="2667000"/>
            <a:chExt cx="4800600" cy="12446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992438" y="2667000"/>
              <a:ext cx="3255962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Eth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Hdr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:</a:t>
              </a:r>
            </a:p>
            <a:p>
              <a:pPr algn="ctr">
                <a:defRPr/>
              </a:pP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 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MAC, </a:t>
              </a:r>
              <a:r>
                <a:rPr lang="en-US" sz="1800" dirty="0" err="1" smtClean="0">
                  <a:solidFill>
                    <a:schemeClr val="tx1"/>
                  </a:solidFill>
                  <a:latin typeface="Arial" charset="0"/>
                  <a:ea typeface="+mn-ea"/>
                </a:rPr>
                <a:t>Src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 MAC </a:t>
              </a:r>
              <a:endParaRPr lang="en-US" sz="1800" dirty="0">
                <a:solidFill>
                  <a:schemeClr val="tx1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92438" y="3429000"/>
              <a:ext cx="3255962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Payload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447800" y="2667000"/>
              <a:ext cx="1544638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Length,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Src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 port,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 port, User defined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447800" y="3429000"/>
              <a:ext cx="1544638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0</a:t>
              </a:r>
            </a:p>
          </p:txBody>
        </p:sp>
      </p:grpSp>
      <p:sp>
        <p:nvSpPr>
          <p:cNvPr id="96261" name="TextBox 1"/>
          <p:cNvSpPr txBox="1">
            <a:spLocks noChangeArrowheads="1"/>
          </p:cNvSpPr>
          <p:nvPr/>
        </p:nvSpPr>
        <p:spPr bwMode="auto">
          <a:xfrm flipH="1">
            <a:off x="1752600" y="468471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70C0"/>
                </a:solidFill>
              </a:rPr>
              <a:t>TUSER</a:t>
            </a:r>
          </a:p>
        </p:txBody>
      </p:sp>
      <p:sp>
        <p:nvSpPr>
          <p:cNvPr id="96262" name="TextBox 14"/>
          <p:cNvSpPr txBox="1">
            <a:spLocks noChangeArrowheads="1"/>
          </p:cNvSpPr>
          <p:nvPr/>
        </p:nvSpPr>
        <p:spPr bwMode="auto">
          <a:xfrm flipH="1">
            <a:off x="6045200" y="4692650"/>
            <a:ext cx="96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70C0"/>
                </a:solidFill>
              </a:rPr>
              <a:t>TDATA</a:t>
            </a:r>
          </a:p>
        </p:txBody>
      </p:sp>
      <p:cxnSp>
        <p:nvCxnSpPr>
          <p:cNvPr id="4" name="Straight Arrow Connector 3"/>
          <p:cNvCxnSpPr>
            <a:stCxn id="96261" idx="0"/>
          </p:cNvCxnSpPr>
          <p:nvPr/>
        </p:nvCxnSpPr>
        <p:spPr bwMode="auto">
          <a:xfrm flipV="1">
            <a:off x="2235200" y="4213225"/>
            <a:ext cx="0" cy="4714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96262" idx="0"/>
          </p:cNvCxnSpPr>
          <p:nvPr/>
        </p:nvCxnSpPr>
        <p:spPr bwMode="auto">
          <a:xfrm flipH="1" flipV="1">
            <a:off x="6264275" y="4200525"/>
            <a:ext cx="265113" cy="4921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187895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 idx="4294967295"/>
          </p:nvPr>
        </p:nvSpPr>
        <p:spPr>
          <a:xfrm>
            <a:off x="824635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Input Arbiter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5052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tx1"/>
                </a:solidFill>
              </a:rPr>
              <a:t>Input Arbiter</a:t>
            </a:r>
          </a:p>
        </p:txBody>
      </p:sp>
      <p:sp>
        <p:nvSpPr>
          <p:cNvPr id="98308" name="Rectangle 13"/>
          <p:cNvSpPr>
            <a:spLocks noChangeArrowheads="1"/>
          </p:cNvSpPr>
          <p:nvPr/>
        </p:nvSpPr>
        <p:spPr bwMode="auto">
          <a:xfrm>
            <a:off x="1143000" y="5181600"/>
            <a:ext cx="1066800" cy="13716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rIns="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dirty="0">
                <a:solidFill>
                  <a:schemeClr val="tx1"/>
                </a:solidFill>
              </a:rPr>
              <a:t>Rx </a:t>
            </a:r>
          </a:p>
          <a:p>
            <a:pPr algn="ctr"/>
            <a:r>
              <a:rPr lang="en-US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0</a:t>
            </a:r>
          </a:p>
          <a:p>
            <a:pPr algn="ctr"/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98309" name="Rectangle 16"/>
          <p:cNvSpPr>
            <a:spLocks noChangeArrowheads="1"/>
          </p:cNvSpPr>
          <p:nvPr/>
        </p:nvSpPr>
        <p:spPr bwMode="auto">
          <a:xfrm>
            <a:off x="1143000" y="3810000"/>
            <a:ext cx="1066800" cy="12954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rIns="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dirty="0">
                <a:solidFill>
                  <a:schemeClr val="tx1"/>
                </a:solidFill>
              </a:rPr>
              <a:t>Rx </a:t>
            </a:r>
          </a:p>
          <a:p>
            <a:pPr algn="ctr"/>
            <a:r>
              <a:rPr lang="en-US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98310" name="Rectangle 17"/>
          <p:cNvSpPr>
            <a:spLocks noChangeArrowheads="1"/>
          </p:cNvSpPr>
          <p:nvPr/>
        </p:nvSpPr>
        <p:spPr bwMode="auto">
          <a:xfrm>
            <a:off x="1143000" y="2438400"/>
            <a:ext cx="1066800" cy="12954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rIns="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8311" name="Rectangle 18"/>
          <p:cNvSpPr>
            <a:spLocks noChangeArrowheads="1"/>
          </p:cNvSpPr>
          <p:nvPr/>
        </p:nvSpPr>
        <p:spPr bwMode="auto">
          <a:xfrm>
            <a:off x="1143000" y="990600"/>
            <a:ext cx="1066800" cy="13716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0" rIns="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dirty="0">
                <a:solidFill>
                  <a:schemeClr val="tx1"/>
                </a:solidFill>
              </a:rPr>
              <a:t>Rx </a:t>
            </a:r>
          </a:p>
          <a:p>
            <a:pPr algn="ctr"/>
            <a:r>
              <a:rPr lang="en-US" altLang="en-US" sz="2400" dirty="0" smtClean="0">
                <a:solidFill>
                  <a:schemeClr val="tx1"/>
                </a:solidFill>
              </a:rPr>
              <a:t>4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algn="ctr"/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295400" y="6019800"/>
            <a:ext cx="762000" cy="48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tx1"/>
                </a:solidFill>
                <a:latin typeface="Arial" charset="0"/>
                <a:ea typeface="+mn-ea"/>
              </a:rPr>
              <a:t>Pkt</a:t>
            </a:r>
            <a:endParaRPr lang="en-US" sz="2000" dirty="0">
              <a:solidFill>
                <a:schemeClr val="tx1"/>
              </a:solidFill>
              <a:latin typeface="Arial" charset="0"/>
              <a:ea typeface="+mn-ea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95400" y="4572000"/>
            <a:ext cx="762000" cy="48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tx1"/>
                </a:solidFill>
                <a:latin typeface="Arial" charset="0"/>
                <a:ea typeface="+mn-ea"/>
              </a:rPr>
              <a:t>Pkt</a:t>
            </a:r>
            <a:endParaRPr lang="en-US" sz="2000" dirty="0">
              <a:solidFill>
                <a:schemeClr val="tx1"/>
              </a:solidFill>
              <a:latin typeface="Arial" charset="0"/>
              <a:ea typeface="+mn-ea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295400" y="1828800"/>
            <a:ext cx="762000" cy="48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tx1"/>
                </a:solidFill>
                <a:latin typeface="Arial" charset="0"/>
                <a:ea typeface="+mn-ea"/>
              </a:rPr>
              <a:t>Pkt</a:t>
            </a:r>
            <a:endParaRPr lang="en-US" sz="2000" dirty="0">
              <a:solidFill>
                <a:schemeClr val="tx1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05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5.99121E-7 L 0.31667 -0.39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0" y="-1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xfrm>
            <a:off x="855807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Output Port Lookup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35052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tx1"/>
                </a:solidFill>
              </a:rPr>
              <a:t>Output Port Lookup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4800600" y="2590800"/>
            <a:ext cx="4800600" cy="1270000"/>
            <a:chOff x="1447800" y="2667000"/>
            <a:chExt cx="4800600" cy="127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92437" y="2667000"/>
              <a:ext cx="3255963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Packet Header</a:t>
              </a:r>
              <a:endParaRPr lang="en-US" sz="1800" dirty="0">
                <a:solidFill>
                  <a:schemeClr val="tx1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992437" y="3454400"/>
              <a:ext cx="3255963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Payload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447800" y="2667000"/>
              <a:ext cx="1544637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Length,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Src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 port,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 port, User defined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447800" y="3454400"/>
              <a:ext cx="1544637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537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7625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9"/>
          <p:cNvSpPr>
            <a:spLocks noChangeArrowheads="1"/>
          </p:cNvSpPr>
          <p:nvPr/>
        </p:nvSpPr>
        <p:spPr bwMode="auto">
          <a:xfrm>
            <a:off x="51054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it-IT" altLang="en-US">
              <a:solidFill>
                <a:schemeClr val="tx1"/>
              </a:solidFill>
            </a:endParaRPr>
          </a:p>
        </p:txBody>
      </p:sp>
      <p:sp>
        <p:nvSpPr>
          <p:cNvPr id="20" name="Flowchart: Direct Access Storage 19"/>
          <p:cNvSpPr/>
          <p:nvPr/>
        </p:nvSpPr>
        <p:spPr bwMode="auto">
          <a:xfrm rot="10800000">
            <a:off x="2819400" y="1676400"/>
            <a:ext cx="3124200" cy="685800"/>
          </a:xfrm>
          <a:prstGeom prst="flowChartMagneticDrum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2" name="Flowchart: Direct Access Storage 21"/>
          <p:cNvSpPr/>
          <p:nvPr/>
        </p:nvSpPr>
        <p:spPr bwMode="auto">
          <a:xfrm rot="10800000">
            <a:off x="2819400" y="3124200"/>
            <a:ext cx="3124200" cy="762000"/>
          </a:xfrm>
          <a:prstGeom prst="flowChartMagneticDrum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23" name="Flowchart: Direct Access Storage 22"/>
          <p:cNvSpPr/>
          <p:nvPr/>
        </p:nvSpPr>
        <p:spPr bwMode="auto">
          <a:xfrm rot="10800000">
            <a:off x="2819400" y="4800600"/>
            <a:ext cx="3124200" cy="614363"/>
          </a:xfrm>
          <a:prstGeom prst="flowChartMagneticDrum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101382" name="Title 1"/>
          <p:cNvSpPr>
            <a:spLocks noGrp="1"/>
          </p:cNvSpPr>
          <p:nvPr>
            <p:ph type="title" idx="4294967295"/>
          </p:nvPr>
        </p:nvSpPr>
        <p:spPr>
          <a:xfrm>
            <a:off x="906462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Output Queues</a:t>
            </a:r>
          </a:p>
        </p:txBody>
      </p:sp>
      <p:sp>
        <p:nvSpPr>
          <p:cNvPr id="101383" name="Rectangle 3"/>
          <p:cNvSpPr>
            <a:spLocks noChangeArrowheads="1"/>
          </p:cNvSpPr>
          <p:nvPr/>
        </p:nvSpPr>
        <p:spPr bwMode="auto">
          <a:xfrm>
            <a:off x="14478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tx1"/>
                </a:solidFill>
              </a:rPr>
              <a:t>Output Queues</a:t>
            </a:r>
          </a:p>
        </p:txBody>
      </p:sp>
      <p:cxnSp>
        <p:nvCxnSpPr>
          <p:cNvPr id="101384" name="Straight Connector 28"/>
          <p:cNvCxnSpPr>
            <a:cxnSpLocks noChangeShapeType="1"/>
          </p:cNvCxnSpPr>
          <p:nvPr/>
        </p:nvCxnSpPr>
        <p:spPr bwMode="auto">
          <a:xfrm rot="5400000">
            <a:off x="4191001" y="4343400"/>
            <a:ext cx="762000" cy="31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30"/>
          <p:cNvSpPr/>
          <p:nvPr/>
        </p:nvSpPr>
        <p:spPr bwMode="auto">
          <a:xfrm>
            <a:off x="-990600" y="3505200"/>
            <a:ext cx="762000" cy="48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tx1"/>
                </a:solidFill>
                <a:latin typeface="Arial" charset="0"/>
                <a:ea typeface="+mn-ea"/>
              </a:rPr>
              <a:t>Pkt</a:t>
            </a:r>
            <a:endParaRPr lang="en-US" sz="2000" dirty="0">
              <a:solidFill>
                <a:schemeClr val="tx1"/>
              </a:solidFill>
              <a:latin typeface="Arial" charset="0"/>
              <a:ea typeface="+mn-ea"/>
            </a:endParaRPr>
          </a:p>
        </p:txBody>
      </p:sp>
      <p:sp>
        <p:nvSpPr>
          <p:cNvPr id="101386" name="TextBox 31"/>
          <p:cNvSpPr txBox="1">
            <a:spLocks noChangeArrowheads="1"/>
          </p:cNvSpPr>
          <p:nvPr/>
        </p:nvSpPr>
        <p:spPr bwMode="auto">
          <a:xfrm>
            <a:off x="4343400" y="1752600"/>
            <a:ext cx="833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tx1"/>
                </a:solidFill>
              </a:rPr>
              <a:t>OQ0</a:t>
            </a:r>
          </a:p>
        </p:txBody>
      </p:sp>
      <p:sp>
        <p:nvSpPr>
          <p:cNvPr id="101387" name="TextBox 33"/>
          <p:cNvSpPr txBox="1">
            <a:spLocks noChangeArrowheads="1"/>
          </p:cNvSpPr>
          <p:nvPr/>
        </p:nvSpPr>
        <p:spPr bwMode="auto">
          <a:xfrm>
            <a:off x="4343400" y="3276600"/>
            <a:ext cx="835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tx1"/>
                </a:solidFill>
              </a:rPr>
              <a:t>OQ2</a:t>
            </a:r>
          </a:p>
        </p:txBody>
      </p:sp>
      <p:sp>
        <p:nvSpPr>
          <p:cNvPr id="101388" name="TextBox 34"/>
          <p:cNvSpPr txBox="1">
            <a:spLocks noChangeArrowheads="1"/>
          </p:cNvSpPr>
          <p:nvPr/>
        </p:nvSpPr>
        <p:spPr bwMode="auto">
          <a:xfrm>
            <a:off x="4343400" y="4953000"/>
            <a:ext cx="835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tx1"/>
                </a:solidFill>
              </a:rPr>
              <a:t>OQ4</a:t>
            </a:r>
          </a:p>
        </p:txBody>
      </p:sp>
      <p:cxnSp>
        <p:nvCxnSpPr>
          <p:cNvPr id="101389" name="Straight Connector 36"/>
          <p:cNvCxnSpPr>
            <a:cxnSpLocks noChangeShapeType="1"/>
          </p:cNvCxnSpPr>
          <p:nvPr/>
        </p:nvCxnSpPr>
        <p:spPr bwMode="auto">
          <a:xfrm rot="5400000">
            <a:off x="4191794" y="2742406"/>
            <a:ext cx="762000" cy="15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90" name="Elbow Connector 1"/>
          <p:cNvCxnSpPr>
            <a:cxnSpLocks noChangeShapeType="1"/>
          </p:cNvCxnSpPr>
          <p:nvPr/>
        </p:nvCxnSpPr>
        <p:spPr bwMode="auto">
          <a:xfrm>
            <a:off x="3170238" y="2557463"/>
            <a:ext cx="1828800" cy="1828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66100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0.01388 C 0.13177 0.0377 0.2474 0.06176 0.33837 0.05366 C 0.42952 0.04557 0.49653 0.00509 0.56355 -0.03516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 idx="4294967295"/>
          </p:nvPr>
        </p:nvSpPr>
        <p:spPr>
          <a:xfrm>
            <a:off x="949325" y="15398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10GE Port </a:t>
            </a:r>
            <a:r>
              <a:rPr lang="en-US" altLang="en-US" sz="3200" dirty="0" err="1" smtClean="0"/>
              <a:t>Tx</a:t>
            </a:r>
            <a:endParaRPr lang="en-US" altLang="en-US" sz="3200" dirty="0" smtClean="0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5052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dirty="0" smtClean="0">
                <a:solidFill>
                  <a:schemeClr val="tx1"/>
                </a:solidFill>
              </a:rPr>
              <a:t>10GE Port </a:t>
            </a:r>
            <a:r>
              <a:rPr lang="en-US" altLang="en-US" dirty="0" err="1" smtClean="0">
                <a:solidFill>
                  <a:schemeClr val="tx1"/>
                </a:solidFill>
              </a:rPr>
              <a:t>Tx</a:t>
            </a:r>
            <a:endParaRPr lang="en-US" altLang="en-US" dirty="0">
              <a:solidFill>
                <a:schemeClr val="tx1"/>
              </a:solidFill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-4876800" y="2891692"/>
            <a:ext cx="4800600" cy="1273908"/>
            <a:chOff x="1447800" y="3044092"/>
            <a:chExt cx="4800600" cy="1273908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992436" y="3044092"/>
              <a:ext cx="3255963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Eth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Hdr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: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 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MAC 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Src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 </a:t>
              </a:r>
              <a:r>
                <a:rPr lang="en-US" sz="1800" dirty="0" smtClean="0">
                  <a:solidFill>
                    <a:schemeClr val="tx1"/>
                  </a:solidFill>
                  <a:latin typeface="Arial" charset="0"/>
                  <a:ea typeface="+mn-ea"/>
                </a:rPr>
                <a:t>MAC</a:t>
              </a:r>
              <a:endParaRPr lang="en-US" sz="1800" dirty="0">
                <a:solidFill>
                  <a:schemeClr val="tx1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992437" y="3835400"/>
              <a:ext cx="3255963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Payload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447800" y="3044092"/>
              <a:ext cx="1544637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Length,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Src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 port,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ＭＳ Ｐゴシック" panose="020B0600070205080204" pitchFamily="34" charset="-128"/>
                </a:rPr>
                <a:t> port, User defined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447800" y="3835400"/>
              <a:ext cx="1544637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993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72916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>
          <a:xfrm>
            <a:off x="845416" y="166977"/>
            <a:ext cx="7707313" cy="650875"/>
          </a:xfrm>
        </p:spPr>
        <p:txBody>
          <a:bodyPr/>
          <a:lstStyle/>
          <a:p>
            <a:r>
              <a:rPr lang="en-US" altLang="en-US" sz="3200" dirty="0" smtClean="0"/>
              <a:t>MAC </a:t>
            </a:r>
            <a:r>
              <a:rPr lang="en-US" altLang="en-US" sz="3200" dirty="0" err="1" smtClean="0"/>
              <a:t>Tx</a:t>
            </a:r>
            <a:r>
              <a:rPr lang="en-US" altLang="en-US" sz="3200" dirty="0" smtClean="0"/>
              <a:t> Queue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505200" y="1676400"/>
            <a:ext cx="2133600" cy="3733800"/>
          </a:xfrm>
          <a:prstGeom prst="rect">
            <a:avLst/>
          </a:prstGeom>
          <a:solidFill>
            <a:srgbClr val="E4E4F8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274320" rIns="274320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tx1"/>
                </a:solidFill>
              </a:rPr>
              <a:t>MAC Tx Queue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830638" y="2870200"/>
            <a:ext cx="3255962" cy="1270000"/>
            <a:chOff x="3830392" y="2903220"/>
            <a:chExt cx="3256208" cy="127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830392" y="2903220"/>
              <a:ext cx="3256208" cy="787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Eth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</a:rPr>
                <a:t>Hdr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: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</a:rPr>
                <a:t>Dst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 MAC ,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</a:rPr>
                <a:t>Src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</a:rPr>
                <a:t> MAC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830392" y="3690620"/>
              <a:ext cx="3256208" cy="482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274320" rIns="274320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Arial" charset="0"/>
                  <a:ea typeface="+mn-ea"/>
                </a:rPr>
                <a:t>Payload</a:t>
              </a: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2286000" y="2870200"/>
            <a:ext cx="1544638" cy="787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anose="020B0600070205080204" pitchFamily="34" charset="-128"/>
              </a:rPr>
              <a:t>Length, </a:t>
            </a:r>
            <a:r>
              <a:rPr lang="en-US" sz="1800" dirty="0" err="1">
                <a:solidFill>
                  <a:schemeClr val="tx1"/>
                </a:solidFill>
                <a:latin typeface="Arial" charset="0"/>
                <a:ea typeface="ＭＳ Ｐゴシック" panose="020B0600070205080204" pitchFamily="34" charset="-128"/>
              </a:rPr>
              <a:t>Src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anose="020B0600070205080204" pitchFamily="34" charset="-128"/>
              </a:rPr>
              <a:t> port, </a:t>
            </a:r>
            <a:r>
              <a:rPr lang="en-US" sz="1800" dirty="0" err="1">
                <a:solidFill>
                  <a:schemeClr val="tx1"/>
                </a:solidFill>
                <a:latin typeface="Arial" charset="0"/>
                <a:ea typeface="ＭＳ Ｐゴシック" panose="020B0600070205080204" pitchFamily="34" charset="-128"/>
              </a:rPr>
              <a:t>Dst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anose="020B0600070205080204" pitchFamily="34" charset="-128"/>
              </a:rPr>
              <a:t> port, User defined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286000" y="3657600"/>
            <a:ext cx="1544638" cy="482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+mn-e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91512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5948 0.005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4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55807" y="153987"/>
            <a:ext cx="7707313" cy="650875"/>
          </a:xfrm>
        </p:spPr>
        <p:txBody>
          <a:bodyPr/>
          <a:lstStyle/>
          <a:p>
            <a:r>
              <a:rPr lang="en-US" altLang="en-US" sz="3200" dirty="0" err="1" smtClean="0"/>
              <a:t>NetFPGA</a:t>
            </a:r>
            <a:r>
              <a:rPr lang="en-US" altLang="en-US" sz="3200" dirty="0" smtClean="0"/>
              <a:t>-Host Interaction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04455"/>
            <a:ext cx="8458200" cy="51054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Linux driver interfaces with hardware</a:t>
            </a: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Packet interface via standard Linux network stack </a:t>
            </a:r>
          </a:p>
          <a:p>
            <a:pPr lvl="1"/>
            <a:endParaRPr lang="en-US" alt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Register reads/writes via </a:t>
            </a:r>
            <a:r>
              <a:rPr lang="en-US" altLang="en-US" sz="2400" dirty="0" err="1" smtClean="0">
                <a:solidFill>
                  <a:schemeClr val="tx1"/>
                </a:solidFill>
              </a:rPr>
              <a:t>ioctl</a:t>
            </a:r>
            <a:r>
              <a:rPr lang="en-US" altLang="en-US" sz="2400" dirty="0" smtClean="0">
                <a:solidFill>
                  <a:schemeClr val="tx1"/>
                </a:solidFill>
              </a:rPr>
              <a:t> system call with wrapper functions:</a:t>
            </a:r>
          </a:p>
          <a:p>
            <a:pPr lvl="2"/>
            <a:r>
              <a:rPr lang="en-US" altLang="en-US" sz="2800" dirty="0" err="1" smtClean="0">
                <a:solidFill>
                  <a:schemeClr val="tx1"/>
                </a:solidFill>
              </a:rPr>
              <a:t>rwaxi</a:t>
            </a:r>
            <a:r>
              <a:rPr lang="en-US" altLang="en-US" sz="2800" dirty="0" smtClean="0">
                <a:solidFill>
                  <a:schemeClr val="tx1"/>
                </a:solidFill>
              </a:rPr>
              <a:t>(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int</a:t>
            </a:r>
            <a:r>
              <a:rPr lang="en-US" altLang="en-US" sz="2800" dirty="0" smtClean="0">
                <a:solidFill>
                  <a:schemeClr val="tx1"/>
                </a:solidFill>
              </a:rPr>
              <a:t> address, unsigned *data);</a:t>
            </a:r>
          </a:p>
          <a:p>
            <a:pPr lvl="2"/>
            <a:endParaRPr lang="en-US" altLang="en-US" sz="2400" dirty="0" smtClean="0">
              <a:solidFill>
                <a:schemeClr val="tx1"/>
              </a:solidFill>
            </a:endParaRPr>
          </a:p>
          <a:p>
            <a:pPr lvl="2">
              <a:buFontTx/>
              <a:buNone/>
            </a:pPr>
            <a:r>
              <a:rPr lang="en-US" altLang="en-US" sz="2800" dirty="0" err="1" smtClean="0">
                <a:solidFill>
                  <a:schemeClr val="tx1"/>
                </a:solidFill>
              </a:rPr>
              <a:t>eg</a:t>
            </a:r>
            <a:r>
              <a:rPr lang="en-US" altLang="en-US" sz="2800" dirty="0" smtClean="0">
                <a:solidFill>
                  <a:schemeClr val="tx1"/>
                </a:solidFill>
              </a:rPr>
              <a:t>:</a:t>
            </a:r>
          </a:p>
          <a:p>
            <a:pPr lvl="2">
              <a:buFontTx/>
              <a:buNone/>
            </a:pPr>
            <a:r>
              <a:rPr lang="en-US" altLang="en-US" sz="2800" dirty="0" err="1" smtClean="0">
                <a:solidFill>
                  <a:schemeClr val="tx1"/>
                </a:solidFill>
              </a:rPr>
              <a:t>rwaxi</a:t>
            </a:r>
            <a:r>
              <a:rPr lang="en-US" altLang="en-US" sz="2800" dirty="0" smtClean="0">
                <a:solidFill>
                  <a:schemeClr val="tx1"/>
                </a:solidFill>
              </a:rPr>
              <a:t>(</a:t>
            </a:r>
            <a:r>
              <a:rPr lang="en-US" altLang="en-US" sz="2800" b="1" dirty="0" smtClean="0">
                <a:solidFill>
                  <a:schemeClr val="tx1"/>
                </a:solidFill>
              </a:rPr>
              <a:t>0x7d4000000</a:t>
            </a:r>
            <a:r>
              <a:rPr lang="en-US" altLang="en-US" sz="2800" dirty="0" smtClean="0">
                <a:solidFill>
                  <a:schemeClr val="tx1"/>
                </a:solidFill>
              </a:rPr>
              <a:t>, &amp;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val</a:t>
            </a:r>
            <a:r>
              <a:rPr lang="en-US" altLang="en-US" sz="2800" dirty="0" smtClean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46245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j-ea"/>
              <a:cs typeface="+mj-cs"/>
            </a:endParaRP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200" dirty="0" smtClean="0"/>
              <a:t>Section I: The </a:t>
            </a:r>
            <a:r>
              <a:rPr lang="en-US" altLang="en-US" sz="3200" dirty="0" err="1" smtClean="0"/>
              <a:t>NetFPGA</a:t>
            </a:r>
            <a:r>
              <a:rPr lang="en-US" altLang="en-US" sz="3200" dirty="0" smtClean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2895875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20187"/>
            <a:ext cx="3351935" cy="1831832"/>
          </a:xfrm>
          <a:prstGeom prst="rect">
            <a:avLst/>
          </a:prstGeom>
        </p:spPr>
      </p:pic>
      <p:sp>
        <p:nvSpPr>
          <p:cNvPr id="1146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3786" y="128588"/>
            <a:ext cx="7707313" cy="650875"/>
          </a:xfrm>
        </p:spPr>
        <p:txBody>
          <a:bodyPr/>
          <a:lstStyle/>
          <a:p>
            <a:r>
              <a:rPr lang="en-US" altLang="en-US" sz="3200" dirty="0" err="1" smtClean="0"/>
              <a:t>NetFPGA</a:t>
            </a:r>
            <a:r>
              <a:rPr lang="en-US" altLang="en-US" sz="3200" dirty="0" smtClean="0"/>
              <a:t>-Host Interaction</a:t>
            </a:r>
          </a:p>
        </p:txBody>
      </p:sp>
      <p:sp>
        <p:nvSpPr>
          <p:cNvPr id="284675" name="Text Box 3"/>
          <p:cNvSpPr txBox="1">
            <a:spLocks noChangeArrowheads="1"/>
          </p:cNvSpPr>
          <p:nvPr/>
        </p:nvSpPr>
        <p:spPr bwMode="auto">
          <a:xfrm>
            <a:off x="1295400" y="990600"/>
            <a:ext cx="6451600" cy="579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+mn-ea"/>
              </a:rPr>
              <a:t>NetFPGA to host packet transfer</a:t>
            </a:r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4495800" y="3200400"/>
            <a:ext cx="0" cy="2133600"/>
          </a:xfrm>
          <a:prstGeom prst="line">
            <a:avLst/>
          </a:prstGeom>
          <a:noFill/>
          <a:ln w="254000">
            <a:solidFill>
              <a:srgbClr val="FF6600"/>
            </a:solidFill>
            <a:round/>
            <a:headEnd type="triangle" w="sm" len="sm"/>
            <a:tailEnd type="triangle" w="sm" len="sm"/>
          </a:ln>
          <a:effectLst>
            <a:prstShdw prst="shdw17" dist="17961" dir="2700000">
              <a:srgbClr val="993D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4679" name="Rectangle 7"/>
          <p:cNvSpPr>
            <a:spLocks noChangeArrowheads="1"/>
          </p:cNvSpPr>
          <p:nvPr/>
        </p:nvSpPr>
        <p:spPr bwMode="auto">
          <a:xfrm>
            <a:off x="5029200" y="2514600"/>
            <a:ext cx="533400" cy="2286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rgbClr val="808080">
                <a:alpha val="74997"/>
              </a:srgbClr>
            </a:prstShdw>
          </a:effectLst>
        </p:spPr>
        <p:txBody>
          <a:bodyPr wrap="none" anchor="ctr"/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it-IT" altLang="en-US"/>
          </a:p>
        </p:txBody>
      </p:sp>
      <p:sp>
        <p:nvSpPr>
          <p:cNvPr id="284680" name="Text Box 8"/>
          <p:cNvSpPr txBox="1">
            <a:spLocks noChangeArrowheads="1"/>
          </p:cNvSpPr>
          <p:nvPr/>
        </p:nvSpPr>
        <p:spPr bwMode="auto">
          <a:xfrm rot="5400000">
            <a:off x="3841599" y="4036983"/>
            <a:ext cx="1311578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 err="1" smtClean="0">
                <a:solidFill>
                  <a:schemeClr val="tx1"/>
                </a:solidFill>
                <a:latin typeface="Arial" charset="0"/>
                <a:ea typeface="+mn-ea"/>
              </a:rPr>
              <a:t>PCIe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+mn-ea"/>
              </a:rPr>
              <a:t>Bus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14600" y="3276600"/>
            <a:ext cx="1447800" cy="1905000"/>
            <a:chOff x="1344" y="2016"/>
            <a:chExt cx="768" cy="1200"/>
          </a:xfrm>
        </p:grpSpPr>
        <p:sp>
          <p:nvSpPr>
            <p:cNvPr id="114705" name="Line 10"/>
            <p:cNvSpPr>
              <a:spLocks noChangeShapeType="1"/>
            </p:cNvSpPr>
            <p:nvPr/>
          </p:nvSpPr>
          <p:spPr bwMode="auto">
            <a:xfrm>
              <a:off x="2112" y="201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1344" y="2160"/>
              <a:ext cx="768" cy="92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>
                  <a:solidFill>
                    <a:schemeClr val="tx1"/>
                  </a:solidFill>
                  <a:latin typeface="Arial" charset="0"/>
                  <a:ea typeface="+mn-ea"/>
                </a:rPr>
                <a:t>2. Interrupt notifies driver of packet arrival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029200" y="3276600"/>
            <a:ext cx="2133600" cy="1905000"/>
            <a:chOff x="3168" y="2064"/>
            <a:chExt cx="1344" cy="1200"/>
          </a:xfrm>
        </p:grpSpPr>
        <p:sp>
          <p:nvSpPr>
            <p:cNvPr id="114703" name="Line 14"/>
            <p:cNvSpPr>
              <a:spLocks noChangeShapeType="1"/>
            </p:cNvSpPr>
            <p:nvPr/>
          </p:nvSpPr>
          <p:spPr bwMode="auto">
            <a:xfrm flipV="1">
              <a:off x="3168" y="2064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4687" name="Text Box 15"/>
            <p:cNvSpPr txBox="1">
              <a:spLocks noChangeArrowheads="1"/>
            </p:cNvSpPr>
            <p:nvPr/>
          </p:nvSpPr>
          <p:spPr bwMode="auto">
            <a:xfrm>
              <a:off x="3216" y="2351"/>
              <a:ext cx="1296" cy="57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>
                  <a:solidFill>
                    <a:schemeClr val="tx1"/>
                  </a:solidFill>
                  <a:latin typeface="Arial" charset="0"/>
                  <a:ea typeface="+mn-ea"/>
                </a:rPr>
                <a:t>3. Driver sets up and initiates DMA transfer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914400" y="1676400"/>
            <a:ext cx="2590800" cy="990600"/>
            <a:chOff x="576" y="1056"/>
            <a:chExt cx="1632" cy="624"/>
          </a:xfrm>
        </p:grpSpPr>
        <p:sp>
          <p:nvSpPr>
            <p:cNvPr id="114701" name="Text Box 17"/>
            <p:cNvSpPr txBox="1">
              <a:spLocks noChangeArrowheads="1"/>
            </p:cNvSpPr>
            <p:nvPr/>
          </p:nvSpPr>
          <p:spPr bwMode="auto">
            <a:xfrm>
              <a:off x="576" y="1056"/>
              <a:ext cx="1536" cy="57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chemeClr val="tx1"/>
                  </a:solidFill>
                </a:rPr>
                <a:t>1. Packet arrives – forwarding table sends to DMA queue</a:t>
              </a:r>
            </a:p>
          </p:txBody>
        </p:sp>
        <p:sp>
          <p:nvSpPr>
            <p:cNvPr id="114702" name="Line 18"/>
            <p:cNvSpPr>
              <a:spLocks noChangeShapeType="1"/>
            </p:cNvSpPr>
            <p:nvPr/>
          </p:nvSpPr>
          <p:spPr bwMode="auto">
            <a:xfrm>
              <a:off x="624" y="168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026" name="Picture 2" descr="http://www.cuetonemusic.com/wp-content/uploads/2013/03/intel_inside_sma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425" r="20273" b="5777"/>
          <a:stretch/>
        </p:blipFill>
        <p:spPr bwMode="auto">
          <a:xfrm>
            <a:off x="3178759" y="5334000"/>
            <a:ext cx="11785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clustervision.com/sites/default/files/images/AMD-logo.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43" y="5339080"/>
            <a:ext cx="9601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70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826" y="141105"/>
            <a:ext cx="7707313" cy="650875"/>
          </a:xfrm>
        </p:spPr>
        <p:txBody>
          <a:bodyPr/>
          <a:lstStyle/>
          <a:p>
            <a:r>
              <a:rPr lang="en-US" altLang="en-US" sz="3200" dirty="0" err="1" smtClean="0"/>
              <a:t>NetFPGA</a:t>
            </a:r>
            <a:r>
              <a:rPr lang="en-US" altLang="en-US" sz="3200" dirty="0" smtClean="0"/>
              <a:t>-Host Interaction</a:t>
            </a:r>
          </a:p>
        </p:txBody>
      </p:sp>
      <p:sp>
        <p:nvSpPr>
          <p:cNvPr id="285699" name="Text Box 3"/>
          <p:cNvSpPr txBox="1">
            <a:spLocks noChangeArrowheads="1"/>
          </p:cNvSpPr>
          <p:nvPr/>
        </p:nvSpPr>
        <p:spPr bwMode="auto">
          <a:xfrm>
            <a:off x="655638" y="990600"/>
            <a:ext cx="7802562" cy="579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+mn-ea"/>
              </a:rPr>
              <a:t>NetFPGA to host packet transfer (cont.)</a:t>
            </a:r>
          </a:p>
        </p:txBody>
      </p:sp>
      <p:sp>
        <p:nvSpPr>
          <p:cNvPr id="115717" name="Line 6"/>
          <p:cNvSpPr>
            <a:spLocks noChangeShapeType="1"/>
          </p:cNvSpPr>
          <p:nvPr/>
        </p:nvSpPr>
        <p:spPr bwMode="auto">
          <a:xfrm>
            <a:off x="3962400" y="3124200"/>
            <a:ext cx="0" cy="2133600"/>
          </a:xfrm>
          <a:prstGeom prst="line">
            <a:avLst/>
          </a:prstGeom>
          <a:noFill/>
          <a:ln w="254000">
            <a:solidFill>
              <a:srgbClr val="FF6600"/>
            </a:solidFill>
            <a:round/>
            <a:headEnd type="triangle" w="sm" len="sm"/>
            <a:tailEnd type="triangle" w="sm" len="sm"/>
          </a:ln>
          <a:effectLst>
            <a:prstShdw prst="shdw17" dist="17961" dir="2700000">
              <a:srgbClr val="993D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 rot="5400000">
            <a:off x="3308199" y="3960783"/>
            <a:ext cx="1311578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 err="1" smtClean="0">
                <a:solidFill>
                  <a:schemeClr val="tx1"/>
                </a:solidFill>
                <a:latin typeface="Arial" charset="0"/>
                <a:ea typeface="+mn-ea"/>
              </a:rPr>
              <a:t>PCIe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+mn-ea"/>
              </a:rPr>
              <a:t>Bus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905000" y="3200400"/>
            <a:ext cx="1524000" cy="1905000"/>
            <a:chOff x="1200" y="2016"/>
            <a:chExt cx="960" cy="1200"/>
          </a:xfrm>
        </p:grpSpPr>
        <p:sp>
          <p:nvSpPr>
            <p:cNvPr id="115726" name="Line 10"/>
            <p:cNvSpPr>
              <a:spLocks noChangeShapeType="1"/>
            </p:cNvSpPr>
            <p:nvPr/>
          </p:nvSpPr>
          <p:spPr bwMode="auto">
            <a:xfrm>
              <a:off x="2160" y="201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5707" name="Text Box 11"/>
            <p:cNvSpPr txBox="1">
              <a:spLocks noChangeArrowheads="1"/>
            </p:cNvSpPr>
            <p:nvPr/>
          </p:nvSpPr>
          <p:spPr bwMode="auto">
            <a:xfrm>
              <a:off x="1200" y="2208"/>
              <a:ext cx="912" cy="75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>
                  <a:solidFill>
                    <a:schemeClr val="tx1"/>
                  </a:solidFill>
                  <a:latin typeface="Arial" charset="0"/>
                  <a:ea typeface="+mn-ea"/>
                </a:rPr>
                <a:t>4. NetFPGA transfers packet via DMA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572000" y="3200400"/>
            <a:ext cx="1600200" cy="1905000"/>
            <a:chOff x="2880" y="2016"/>
            <a:chExt cx="1008" cy="1200"/>
          </a:xfrm>
        </p:grpSpPr>
        <p:sp>
          <p:nvSpPr>
            <p:cNvPr id="115724" name="Line 13"/>
            <p:cNvSpPr>
              <a:spLocks noChangeShapeType="1"/>
            </p:cNvSpPr>
            <p:nvPr/>
          </p:nvSpPr>
          <p:spPr bwMode="auto">
            <a:xfrm>
              <a:off x="2880" y="201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5710" name="Text Box 14"/>
            <p:cNvSpPr txBox="1">
              <a:spLocks noChangeArrowheads="1"/>
            </p:cNvSpPr>
            <p:nvPr/>
          </p:nvSpPr>
          <p:spPr bwMode="auto">
            <a:xfrm>
              <a:off x="2976" y="2064"/>
              <a:ext cx="912" cy="75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>
                  <a:solidFill>
                    <a:schemeClr val="tx1"/>
                  </a:solidFill>
                  <a:latin typeface="Arial" charset="0"/>
                  <a:ea typeface="+mn-ea"/>
                </a:rPr>
                <a:t>5. Interrupt signals completion of DMA</a:t>
              </a:r>
            </a:p>
          </p:txBody>
        </p:sp>
      </p:grpSp>
      <p:sp>
        <p:nvSpPr>
          <p:cNvPr id="285711" name="Text Box 15"/>
          <p:cNvSpPr txBox="1">
            <a:spLocks noChangeArrowheads="1"/>
          </p:cNvSpPr>
          <p:nvPr/>
        </p:nvSpPr>
        <p:spPr bwMode="auto">
          <a:xfrm>
            <a:off x="5029200" y="5410200"/>
            <a:ext cx="3124200" cy="6413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6. Driver passes packet to network stack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20187"/>
            <a:ext cx="3351935" cy="1831832"/>
          </a:xfrm>
          <a:prstGeom prst="rect">
            <a:avLst/>
          </a:prstGeom>
        </p:spPr>
      </p:pic>
      <p:pic>
        <p:nvPicPr>
          <p:cNvPr id="17" name="Picture 2" descr="http://www.cuetonemusic.com/wp-content/uploads/2013/03/intel_inside_sma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425" r="20273" b="5777"/>
          <a:stretch/>
        </p:blipFill>
        <p:spPr bwMode="auto">
          <a:xfrm>
            <a:off x="2819400" y="5334000"/>
            <a:ext cx="11785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clustervision.com/sites/default/files/images/AMD-logo.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484" y="5339080"/>
            <a:ext cx="9601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4874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1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9612" y="165822"/>
            <a:ext cx="7707313" cy="650875"/>
          </a:xfrm>
        </p:spPr>
        <p:txBody>
          <a:bodyPr/>
          <a:lstStyle/>
          <a:p>
            <a:r>
              <a:rPr lang="en-US" altLang="en-US" sz="3200" dirty="0" err="1" smtClean="0"/>
              <a:t>NetFPGA</a:t>
            </a:r>
            <a:r>
              <a:rPr lang="en-US" altLang="en-US" sz="3200" dirty="0" smtClean="0"/>
              <a:t>-Host Interaction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1555032" y="917863"/>
            <a:ext cx="6723062" cy="579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+mn-ea"/>
              </a:rPr>
              <a:t>Host to NetFPGA packet transfers</a:t>
            </a:r>
          </a:p>
        </p:txBody>
      </p:sp>
      <p:sp>
        <p:nvSpPr>
          <p:cNvPr id="116741" name="Line 6"/>
          <p:cNvSpPr>
            <a:spLocks noChangeShapeType="1"/>
          </p:cNvSpPr>
          <p:nvPr/>
        </p:nvSpPr>
        <p:spPr bwMode="auto">
          <a:xfrm>
            <a:off x="4620494" y="3051463"/>
            <a:ext cx="0" cy="2133600"/>
          </a:xfrm>
          <a:prstGeom prst="line">
            <a:avLst/>
          </a:prstGeom>
          <a:noFill/>
          <a:ln w="254000">
            <a:solidFill>
              <a:srgbClr val="FF6600"/>
            </a:solidFill>
            <a:round/>
            <a:headEnd type="triangle" w="sm" len="sm"/>
            <a:tailEnd type="triangle" w="sm" len="sm"/>
          </a:ln>
          <a:effectLst>
            <a:prstShdw prst="shdw17" dist="17961" dir="2700000">
              <a:srgbClr val="993D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727" name="Text Box 7"/>
          <p:cNvSpPr txBox="1">
            <a:spLocks noChangeArrowheads="1"/>
          </p:cNvSpPr>
          <p:nvPr/>
        </p:nvSpPr>
        <p:spPr bwMode="auto">
          <a:xfrm rot="5400000">
            <a:off x="3966293" y="3888046"/>
            <a:ext cx="1311578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 err="1" smtClean="0">
                <a:solidFill>
                  <a:schemeClr val="tx1"/>
                </a:solidFill>
                <a:latin typeface="Arial" charset="0"/>
                <a:ea typeface="+mn-ea"/>
              </a:rPr>
              <a:t>PCIe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+mn-ea"/>
              </a:rPr>
              <a:t>Bus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230094" y="3127663"/>
            <a:ext cx="1600200" cy="1905000"/>
            <a:chOff x="3072" y="2016"/>
            <a:chExt cx="1008" cy="1200"/>
          </a:xfrm>
        </p:grpSpPr>
        <p:sp>
          <p:nvSpPr>
            <p:cNvPr id="116750" name="Line 10"/>
            <p:cNvSpPr>
              <a:spLocks noChangeShapeType="1"/>
            </p:cNvSpPr>
            <p:nvPr/>
          </p:nvSpPr>
          <p:spPr bwMode="auto">
            <a:xfrm>
              <a:off x="3072" y="2016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168" y="2064"/>
              <a:ext cx="912" cy="75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>
                  <a:solidFill>
                    <a:schemeClr val="tx1"/>
                  </a:solidFill>
                  <a:latin typeface="Arial" charset="0"/>
                  <a:ea typeface="+mn-ea"/>
                </a:rPr>
                <a:t>3. Interrupt signals completion of DMA</a:t>
              </a:r>
            </a:p>
          </p:txBody>
        </p:sp>
      </p:grpSp>
      <p:sp>
        <p:nvSpPr>
          <p:cNvPr id="286732" name="Text Box 12"/>
          <p:cNvSpPr txBox="1">
            <a:spLocks noChangeArrowheads="1"/>
          </p:cNvSpPr>
          <p:nvPr/>
        </p:nvSpPr>
        <p:spPr bwMode="auto">
          <a:xfrm>
            <a:off x="429494" y="5032663"/>
            <a:ext cx="3276600" cy="1200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1. Software sends packet  </a:t>
            </a:r>
            <a:b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</a:b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    via network sockets</a:t>
            </a:r>
            <a:b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</a:b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/>
            </a:r>
            <a:b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</a:b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    Packet delivered to driver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029694" y="3203863"/>
            <a:ext cx="2133600" cy="1905000"/>
            <a:chOff x="1056" y="2064"/>
            <a:chExt cx="1344" cy="1200"/>
          </a:xfrm>
        </p:grpSpPr>
        <p:sp>
          <p:nvSpPr>
            <p:cNvPr id="116748" name="Line 14"/>
            <p:cNvSpPr>
              <a:spLocks noChangeShapeType="1"/>
            </p:cNvSpPr>
            <p:nvPr/>
          </p:nvSpPr>
          <p:spPr bwMode="auto">
            <a:xfrm flipV="1">
              <a:off x="2400" y="2064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735" name="Text Box 15"/>
            <p:cNvSpPr txBox="1">
              <a:spLocks noChangeArrowheads="1"/>
            </p:cNvSpPr>
            <p:nvPr/>
          </p:nvSpPr>
          <p:spPr bwMode="auto">
            <a:xfrm>
              <a:off x="1056" y="2112"/>
              <a:ext cx="1296" cy="57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>
                  <a:solidFill>
                    <a:schemeClr val="tx1"/>
                  </a:solidFill>
                  <a:latin typeface="Arial" charset="0"/>
                  <a:ea typeface="+mn-ea"/>
                </a:rPr>
                <a:t>2. Driver sets up and initiates DMA transfer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94" y="1547450"/>
            <a:ext cx="3351935" cy="1831832"/>
          </a:xfrm>
          <a:prstGeom prst="rect">
            <a:avLst/>
          </a:prstGeom>
        </p:spPr>
      </p:pic>
      <p:pic>
        <p:nvPicPr>
          <p:cNvPr id="17" name="Picture 2" descr="http://www.cuetonemusic.com/wp-content/uploads/2013/03/intel_inside_sma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425" r="20273" b="5777"/>
          <a:stretch/>
        </p:blipFill>
        <p:spPr bwMode="auto">
          <a:xfrm>
            <a:off x="3532053" y="5261263"/>
            <a:ext cx="11785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clustervision.com/sites/default/files/images/AMD-logo.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37" y="5266343"/>
            <a:ext cx="9601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1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2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5186" y="156845"/>
            <a:ext cx="7707313" cy="650875"/>
          </a:xfrm>
        </p:spPr>
        <p:txBody>
          <a:bodyPr/>
          <a:lstStyle/>
          <a:p>
            <a:r>
              <a:rPr lang="en-US" altLang="en-US" sz="3200" dirty="0" err="1" smtClean="0"/>
              <a:t>NetFPGA</a:t>
            </a:r>
            <a:r>
              <a:rPr lang="en-US" altLang="en-US" sz="3200" dirty="0" smtClean="0"/>
              <a:t>-Host Interaction</a:t>
            </a:r>
          </a:p>
        </p:txBody>
      </p:sp>
      <p:sp>
        <p:nvSpPr>
          <p:cNvPr id="287747" name="Text Box 3"/>
          <p:cNvSpPr txBox="1">
            <a:spLocks noChangeArrowheads="1"/>
          </p:cNvSpPr>
          <p:nvPr/>
        </p:nvSpPr>
        <p:spPr bwMode="auto">
          <a:xfrm>
            <a:off x="2974975" y="990600"/>
            <a:ext cx="3273425" cy="5794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tx1"/>
                </a:solidFill>
                <a:latin typeface="Arial" charset="0"/>
                <a:ea typeface="+mn-ea"/>
              </a:rPr>
              <a:t>Register access</a:t>
            </a:r>
          </a:p>
        </p:txBody>
      </p:sp>
      <p:sp>
        <p:nvSpPr>
          <p:cNvPr id="117765" name="Line 6"/>
          <p:cNvSpPr>
            <a:spLocks noChangeShapeType="1"/>
          </p:cNvSpPr>
          <p:nvPr/>
        </p:nvSpPr>
        <p:spPr bwMode="auto">
          <a:xfrm>
            <a:off x="4267200" y="3124200"/>
            <a:ext cx="0" cy="2133600"/>
          </a:xfrm>
          <a:prstGeom prst="line">
            <a:avLst/>
          </a:prstGeom>
          <a:noFill/>
          <a:ln w="254000">
            <a:solidFill>
              <a:srgbClr val="FF6600"/>
            </a:solidFill>
            <a:round/>
            <a:headEnd type="triangle" w="sm" len="sm"/>
            <a:tailEnd type="triangle" w="sm" len="sm"/>
          </a:ln>
          <a:effectLst>
            <a:prstShdw prst="shdw17" dist="17961" dir="2700000">
              <a:srgbClr val="993D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7751" name="Text Box 7"/>
          <p:cNvSpPr txBox="1">
            <a:spLocks noChangeArrowheads="1"/>
          </p:cNvSpPr>
          <p:nvPr/>
        </p:nvSpPr>
        <p:spPr bwMode="auto">
          <a:xfrm rot="5400000">
            <a:off x="3612999" y="3960783"/>
            <a:ext cx="1311578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 err="1" smtClean="0">
                <a:solidFill>
                  <a:schemeClr val="tx1"/>
                </a:solidFill>
                <a:latin typeface="Arial" charset="0"/>
                <a:ea typeface="+mn-ea"/>
              </a:rPr>
              <a:t>PCIe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+mn-ea"/>
              </a:rPr>
              <a:t>Bus</a:t>
            </a:r>
          </a:p>
        </p:txBody>
      </p:sp>
      <p:sp>
        <p:nvSpPr>
          <p:cNvPr id="287753" name="Text Box 9"/>
          <p:cNvSpPr txBox="1">
            <a:spLocks noChangeArrowheads="1"/>
          </p:cNvSpPr>
          <p:nvPr/>
        </p:nvSpPr>
        <p:spPr bwMode="auto">
          <a:xfrm>
            <a:off x="446811" y="5105400"/>
            <a:ext cx="3124200" cy="1200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7A5C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1. Software makes ioctl </a:t>
            </a:r>
            <a:b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</a:b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    call on network socket</a:t>
            </a:r>
            <a:b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</a:b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/>
            </a:r>
            <a:b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</a:br>
            <a:r>
              <a:rPr lang="en-US" sz="1800">
                <a:solidFill>
                  <a:schemeClr val="tx1"/>
                </a:solidFill>
                <a:latin typeface="Arial" charset="0"/>
                <a:ea typeface="+mn-ea"/>
              </a:rPr>
              <a:t>     ioctl passed to driver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876800" y="3276600"/>
            <a:ext cx="1676400" cy="1905000"/>
            <a:chOff x="3072" y="2064"/>
            <a:chExt cx="1056" cy="1200"/>
          </a:xfrm>
        </p:grpSpPr>
        <p:sp>
          <p:nvSpPr>
            <p:cNvPr id="117771" name="Line 11"/>
            <p:cNvSpPr>
              <a:spLocks noChangeShapeType="1"/>
            </p:cNvSpPr>
            <p:nvPr/>
          </p:nvSpPr>
          <p:spPr bwMode="auto">
            <a:xfrm flipV="1">
              <a:off x="3072" y="2064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prstShdw prst="shdw17" dist="17961" dir="2700000">
                <a:srgbClr val="80808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756" name="Text Box 12"/>
            <p:cNvSpPr txBox="1">
              <a:spLocks noChangeArrowheads="1"/>
            </p:cNvSpPr>
            <p:nvPr/>
          </p:nvSpPr>
          <p:spPr bwMode="auto">
            <a:xfrm>
              <a:off x="3168" y="2112"/>
              <a:ext cx="960" cy="931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007A5C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2. Driver performs </a:t>
              </a:r>
              <a:r>
                <a:rPr lang="en-US" sz="1800" dirty="0" err="1">
                  <a:solidFill>
                    <a:schemeClr val="tx1"/>
                  </a:solidFill>
                  <a:latin typeface="Arial" charset="0"/>
                  <a:ea typeface="+mn-ea"/>
                </a:rPr>
                <a:t>PCIe</a:t>
              </a:r>
              <a:r>
                <a:rPr lang="en-US" sz="1800" dirty="0">
                  <a:solidFill>
                    <a:schemeClr val="tx1"/>
                  </a:solidFill>
                  <a:latin typeface="Arial" charset="0"/>
                  <a:ea typeface="+mn-ea"/>
                </a:rPr>
                <a:t> memory read/write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20187"/>
            <a:ext cx="3351935" cy="1831832"/>
          </a:xfrm>
          <a:prstGeom prst="rect">
            <a:avLst/>
          </a:prstGeom>
        </p:spPr>
      </p:pic>
      <p:pic>
        <p:nvPicPr>
          <p:cNvPr id="14" name="Picture 2" descr="http://www.cuetonemusic.com/wp-content/uploads/2013/03/intel_inside_sma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425" r="20273" b="5777"/>
          <a:stretch/>
        </p:blipFill>
        <p:spPr bwMode="auto">
          <a:xfrm>
            <a:off x="3178759" y="5334000"/>
            <a:ext cx="117852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lustervision.com/sites/default/files/images/AMD-logo.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43" y="5339080"/>
            <a:ext cx="96018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53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5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453682" y="2187416"/>
            <a:ext cx="6265875" cy="152407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charset="0"/>
              </a:rPr>
              <a:t>P4-&gt;</a:t>
            </a:r>
            <a:r>
              <a:rPr lang="en-US" sz="4000" dirty="0" err="1" smtClean="0">
                <a:latin typeface="Arial" charset="0"/>
              </a:rPr>
              <a:t>NetFPGA</a:t>
            </a:r>
            <a:r>
              <a:rPr lang="en-US" sz="4000" dirty="0" smtClean="0">
                <a:latin typeface="Arial" charset="0"/>
              </a:rPr>
              <a:t> Workflow</a:t>
            </a:r>
            <a:br>
              <a:rPr lang="en-US" sz="4000" dirty="0" smtClean="0">
                <a:latin typeface="Arial" charset="0"/>
              </a:rPr>
            </a:br>
            <a:r>
              <a:rPr lang="en-US" sz="4000" dirty="0" smtClean="0">
                <a:latin typeface="Arial" charset="0"/>
              </a:rPr>
              <a:t>Overview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7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General Process for Programming a P4 Target</a:t>
            </a:r>
            <a:endParaRPr lang="en-US" sz="2800" dirty="0"/>
          </a:p>
        </p:txBody>
      </p:sp>
      <p:pic>
        <p:nvPicPr>
          <p:cNvPr id="6" name="Picture 5" descr="programming_P4_targ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5" y="1880486"/>
            <a:ext cx="8256176" cy="33320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58632" y="5646005"/>
            <a:ext cx="2080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NetFPGA</a:t>
            </a:r>
            <a:r>
              <a:rPr lang="en-US" sz="2000" dirty="0" smtClean="0">
                <a:solidFill>
                  <a:srgbClr val="800000"/>
                </a:solidFill>
              </a:rPr>
              <a:t> SUME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776" y="1680431"/>
            <a:ext cx="2429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P4-&gt;</a:t>
            </a:r>
            <a:r>
              <a:rPr lang="en-US" sz="2000" dirty="0" err="1" smtClean="0">
                <a:solidFill>
                  <a:srgbClr val="800000"/>
                </a:solidFill>
              </a:rPr>
              <a:t>NetFPGA</a:t>
            </a:r>
            <a:r>
              <a:rPr lang="en-US" sz="2000" dirty="0" smtClean="0">
                <a:solidFill>
                  <a:srgbClr val="800000"/>
                </a:solidFill>
              </a:rPr>
              <a:t> tools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432" y="5416335"/>
            <a:ext cx="2394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800000"/>
                </a:solidFill>
              </a:rPr>
              <a:t>SimpleSumeSwitch</a:t>
            </a:r>
            <a:endParaRPr lang="en-US" sz="2000" dirty="0" smtClean="0">
              <a:solidFill>
                <a:srgbClr val="80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800000"/>
                </a:solidFill>
              </a:rPr>
              <a:t>Architecture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>
          <a:xfrm flipV="1">
            <a:off x="6998741" y="4687961"/>
            <a:ext cx="0" cy="958044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40257" y="2080541"/>
            <a:ext cx="1810559" cy="757989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2014460" y="4539351"/>
            <a:ext cx="0" cy="876984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P4-&gt;</a:t>
            </a:r>
            <a:r>
              <a:rPr lang="en-US" sz="2800" dirty="0" err="1" smtClean="0"/>
              <a:t>NetFPGA</a:t>
            </a:r>
            <a:r>
              <a:rPr lang="en-US" sz="2800" dirty="0" smtClean="0"/>
              <a:t> Compilation Overview</a:t>
            </a:r>
            <a:endParaRPr lang="en-US" sz="2800" dirty="0"/>
          </a:p>
        </p:txBody>
      </p:sp>
      <p:sp>
        <p:nvSpPr>
          <p:cNvPr id="15" name="Folded Corner 14"/>
          <p:cNvSpPr/>
          <p:nvPr/>
        </p:nvSpPr>
        <p:spPr>
          <a:xfrm>
            <a:off x="1876482" y="1363564"/>
            <a:ext cx="1129552" cy="531906"/>
          </a:xfrm>
          <a:prstGeom prst="foldedCorner">
            <a:avLst>
              <a:gd name="adj" fmla="val 50000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P4 Program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18023" y="2201952"/>
            <a:ext cx="1843741" cy="382494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Xilinx P4</a:t>
            </a:r>
            <a:r>
              <a:rPr lang="en-US" sz="1400" baseline="-25000" dirty="0" smtClean="0">
                <a:solidFill>
                  <a:schemeClr val="tx1"/>
                </a:solidFill>
              </a:rPr>
              <a:t>16</a:t>
            </a:r>
            <a:r>
              <a:rPr lang="en-US" sz="1400" dirty="0" smtClean="0">
                <a:solidFill>
                  <a:schemeClr val="tx1"/>
                </a:solidFill>
              </a:rPr>
              <a:t> Compiler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04511" y="2912406"/>
            <a:ext cx="1843741" cy="360082"/>
          </a:xfrm>
          <a:prstGeom prst="roundRect">
            <a:avLst/>
          </a:prstGeom>
          <a:solidFill>
            <a:srgbClr val="58F800"/>
          </a:solidFill>
          <a:ln>
            <a:solidFill>
              <a:srgbClr val="58F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Xilinx </a:t>
            </a:r>
            <a:r>
              <a:rPr lang="en-US" sz="1400" dirty="0" err="1" smtClean="0">
                <a:solidFill>
                  <a:schemeClr val="tx1"/>
                </a:solidFill>
              </a:rPr>
              <a:t>SDNet</a:t>
            </a:r>
            <a:r>
              <a:rPr lang="en-US" sz="1400" dirty="0" smtClean="0">
                <a:solidFill>
                  <a:schemeClr val="tx1"/>
                </a:solidFill>
              </a:rPr>
              <a:t> Tools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8" name="Picture 17" descr="SimpleSumeSwitch_arc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38"/>
          <a:stretch/>
        </p:blipFill>
        <p:spPr>
          <a:xfrm>
            <a:off x="979764" y="4376392"/>
            <a:ext cx="3734564" cy="1438886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21" name="Group 20"/>
          <p:cNvGrpSpPr/>
          <p:nvPr/>
        </p:nvGrpSpPr>
        <p:grpSpPr>
          <a:xfrm>
            <a:off x="5033752" y="1895470"/>
            <a:ext cx="3952627" cy="2876204"/>
            <a:chOff x="2908811" y="3645296"/>
            <a:chExt cx="3952627" cy="2876204"/>
          </a:xfrm>
        </p:grpSpPr>
        <p:pic>
          <p:nvPicPr>
            <p:cNvPr id="19" name="Picture 18" descr="sume_switch_pipeli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811" y="3645296"/>
              <a:ext cx="3952627" cy="2876204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3963820" y="4908080"/>
              <a:ext cx="762350" cy="230009"/>
            </a:xfrm>
            <a:prstGeom prst="roundRect">
              <a:avLst/>
            </a:prstGeom>
            <a:solidFill>
              <a:srgbClr val="274FC8"/>
            </a:solidFill>
            <a:ln w="38100" cmpd="sng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SSS</a:t>
              </a:r>
              <a:endParaRPr lang="en-US" sz="1200" dirty="0"/>
            </a:p>
          </p:txBody>
        </p:sp>
      </p:grpSp>
      <p:cxnSp>
        <p:nvCxnSpPr>
          <p:cNvPr id="23" name="Straight Arrow Connector 22"/>
          <p:cNvCxnSpPr>
            <a:stCxn id="15" idx="2"/>
            <a:endCxn id="16" idx="0"/>
          </p:cNvCxnSpPr>
          <p:nvPr/>
        </p:nvCxnSpPr>
        <p:spPr>
          <a:xfrm flipH="1">
            <a:off x="2439894" y="1895470"/>
            <a:ext cx="1364" cy="3064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424442" y="2584446"/>
            <a:ext cx="1364" cy="3064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2"/>
          </p:cNvCxnSpPr>
          <p:nvPr/>
        </p:nvCxnSpPr>
        <p:spPr>
          <a:xfrm flipH="1">
            <a:off x="2424442" y="3272488"/>
            <a:ext cx="1940" cy="7255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51456" y="3998009"/>
            <a:ext cx="346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/>
              <a:t>SimpleSumeSwitch</a:t>
            </a:r>
            <a:r>
              <a:rPr lang="en-US" sz="1800" dirty="0" smtClean="0"/>
              <a:t> Architecture</a:t>
            </a:r>
            <a:endParaRPr lang="en-US" sz="1800" dirty="0"/>
          </a:p>
        </p:txBody>
      </p:sp>
      <p:cxnSp>
        <p:nvCxnSpPr>
          <p:cNvPr id="30" name="Straight Arrow Connector 29"/>
          <p:cNvCxnSpPr>
            <a:endCxn id="20" idx="1"/>
          </p:cNvCxnSpPr>
          <p:nvPr/>
        </p:nvCxnSpPr>
        <p:spPr>
          <a:xfrm flipV="1">
            <a:off x="3810281" y="3273259"/>
            <a:ext cx="2278480" cy="724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10073" y="167523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72217" y="1515475"/>
            <a:ext cx="303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NetFPGA</a:t>
            </a:r>
            <a:r>
              <a:rPr lang="en-US" sz="1800" dirty="0" smtClean="0"/>
              <a:t> Reference Switch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04317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00" y="373267"/>
            <a:ext cx="9112827" cy="650699"/>
          </a:xfrm>
        </p:spPr>
        <p:txBody>
          <a:bodyPr/>
          <a:lstStyle/>
          <a:p>
            <a:r>
              <a:rPr lang="en-US" sz="2600" dirty="0" err="1" smtClean="0"/>
              <a:t>SimpleSumeSwitch</a:t>
            </a:r>
            <a:r>
              <a:rPr lang="en-US" sz="2600" dirty="0" smtClean="0"/>
              <a:t> Architecture Model for SUME Target</a:t>
            </a:r>
            <a:endParaRPr lang="en-US" sz="2600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5562951"/>
            <a:ext cx="7700963" cy="771734"/>
          </a:xfrm>
        </p:spPr>
        <p:txBody>
          <a:bodyPr>
            <a:normAutofit/>
          </a:bodyPr>
          <a:lstStyle/>
          <a:p>
            <a:pPr marL="0" indent="0" algn="ctr"/>
            <a:r>
              <a:rPr lang="en-US" sz="2000" dirty="0"/>
              <a:t>P4 used to describe parser, match-action pipeline, and </a:t>
            </a:r>
            <a:r>
              <a:rPr lang="en-US" sz="2000" dirty="0" err="1"/>
              <a:t>deparser</a:t>
            </a:r>
            <a:endParaRPr lang="en-US" sz="2000" dirty="0"/>
          </a:p>
          <a:p>
            <a:pPr marL="0" indent="0"/>
            <a:endParaRPr lang="en-US" sz="2000" dirty="0" smtClean="0"/>
          </a:p>
        </p:txBody>
      </p:sp>
      <p:pic>
        <p:nvPicPr>
          <p:cNvPr id="3" name="Picture 2" descr="SimpleSumeSwitch_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76" y="1385779"/>
            <a:ext cx="6580589" cy="37142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555" y="1527703"/>
            <a:ext cx="6442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tdata</a:t>
            </a:r>
            <a:endParaRPr 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7902" y="3102976"/>
            <a:ext cx="539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AXI</a:t>
            </a:r>
          </a:p>
          <a:p>
            <a:r>
              <a:rPr lang="en-US" sz="1500" b="1" dirty="0" smtClean="0"/>
              <a:t>Lite</a:t>
            </a:r>
            <a:endParaRPr lang="en-US" sz="1500" b="1" dirty="0"/>
          </a:p>
        </p:txBody>
      </p:sp>
      <p:sp>
        <p:nvSpPr>
          <p:cNvPr id="11" name="Left Brace 10"/>
          <p:cNvSpPr/>
          <p:nvPr/>
        </p:nvSpPr>
        <p:spPr>
          <a:xfrm rot="10800000">
            <a:off x="7776760" y="2091470"/>
            <a:ext cx="372107" cy="9683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90395" y="1506752"/>
            <a:ext cx="6442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tdata</a:t>
            </a:r>
            <a:endParaRPr lang="en-US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57508" y="3143506"/>
            <a:ext cx="5309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/>
              <a:t>AXI</a:t>
            </a:r>
          </a:p>
          <a:p>
            <a:pPr algn="ctr"/>
            <a:r>
              <a:rPr lang="en-US" sz="1500" b="1" dirty="0" smtClean="0"/>
              <a:t>Lite</a:t>
            </a:r>
            <a:endParaRPr lang="en-US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202510" y="2385041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/>
              <a:t>t</a:t>
            </a:r>
            <a:r>
              <a:rPr lang="en-US" sz="1500" b="1" dirty="0" err="1" smtClean="0"/>
              <a:t>user</a:t>
            </a:r>
            <a:endParaRPr lang="en-US" sz="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26100" y="2293583"/>
            <a:ext cx="6591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/>
              <a:t>t</a:t>
            </a:r>
            <a:r>
              <a:rPr lang="en-US" sz="1500" b="1" dirty="0" err="1" smtClean="0"/>
              <a:t>user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20814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89779"/>
            <a:ext cx="7707862" cy="650699"/>
          </a:xfrm>
        </p:spPr>
        <p:txBody>
          <a:bodyPr/>
          <a:lstStyle/>
          <a:p>
            <a:r>
              <a:rPr lang="en-US" sz="2800" dirty="0" smtClean="0"/>
              <a:t>Metadata in </a:t>
            </a:r>
            <a:r>
              <a:rPr lang="en-US" sz="2800" dirty="0" err="1" smtClean="0"/>
              <a:t>SimpleSumeSwitch</a:t>
            </a:r>
            <a:r>
              <a:rPr lang="en-US" sz="2800" dirty="0" smtClean="0"/>
              <a:t> Architecture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67990" y="1254391"/>
            <a:ext cx="808989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/* standard </a:t>
            </a:r>
            <a:r>
              <a:rPr lang="en-US" sz="1400" b="1" dirty="0" err="1">
                <a:solidFill>
                  <a:srgbClr val="008000"/>
                </a:solidFill>
                <a:latin typeface="Courier New"/>
                <a:cs typeface="Courier New"/>
              </a:rPr>
              <a:t>sume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 switch metadata */</a:t>
            </a:r>
          </a:p>
          <a:p>
            <a:r>
              <a:rPr lang="en-US" sz="1400" b="1" dirty="0" err="1">
                <a:solidFill>
                  <a:srgbClr val="FF6600"/>
                </a:solidFill>
                <a:latin typeface="Courier New"/>
                <a:cs typeface="Courier New"/>
              </a:rPr>
              <a:t>struct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sume_metadata_t</a:t>
            </a:r>
            <a:r>
              <a:rPr lang="en-US" sz="1400" b="1" dirty="0">
                <a:latin typeface="Courier New"/>
                <a:cs typeface="Courier New"/>
              </a:rPr>
              <a:t> 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dma_q_size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nf3_q_size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nf2_q_size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nf1_q_size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nf0_q_size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&lt;8&gt; </a:t>
            </a:r>
            <a:r>
              <a:rPr lang="en-US" sz="1400" b="1" dirty="0" err="1">
                <a:latin typeface="Courier New"/>
                <a:cs typeface="Courier New"/>
              </a:rPr>
              <a:t>send_dig_to_cpu</a:t>
            </a:r>
            <a:r>
              <a:rPr lang="en-US" sz="1400" b="1" dirty="0">
                <a:latin typeface="Courier New"/>
                <a:cs typeface="Courier New"/>
              </a:rPr>
              <a:t>; 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// send </a:t>
            </a:r>
            <a:r>
              <a:rPr lang="en-US" sz="1400" b="1" dirty="0" err="1">
                <a:solidFill>
                  <a:srgbClr val="008000"/>
                </a:solidFill>
                <a:latin typeface="Courier New"/>
                <a:cs typeface="Courier New"/>
              </a:rPr>
              <a:t>digest_data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 to CPU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&lt;8&gt; drop;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 smtClean="0">
                <a:latin typeface="Courier New"/>
                <a:cs typeface="Courier New"/>
              </a:rPr>
              <a:t>&lt;8&gt; </a:t>
            </a:r>
            <a:r>
              <a:rPr lang="en-US" sz="1400" b="1" dirty="0" err="1">
                <a:latin typeface="Courier New"/>
                <a:cs typeface="Courier New"/>
              </a:rPr>
              <a:t>dst_port</a:t>
            </a:r>
            <a:r>
              <a:rPr lang="en-US" sz="1400" b="1" dirty="0">
                <a:latin typeface="Courier New"/>
                <a:cs typeface="Courier New"/>
              </a:rPr>
              <a:t>; 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// one-hot </a:t>
            </a:r>
            <a:r>
              <a:rPr lang="en-US" sz="1400" b="1" dirty="0" smtClean="0">
                <a:solidFill>
                  <a:srgbClr val="008000"/>
                </a:solidFill>
                <a:latin typeface="Courier New"/>
                <a:cs typeface="Courier New"/>
              </a:rPr>
              <a:t>encoded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 smtClean="0">
                <a:latin typeface="Courier New"/>
                <a:cs typeface="Courier New"/>
              </a:rPr>
              <a:t>&lt;8&gt; </a:t>
            </a:r>
            <a:r>
              <a:rPr lang="en-US" sz="1400" b="1" dirty="0" err="1" smtClean="0">
                <a:latin typeface="Courier New"/>
                <a:cs typeface="Courier New"/>
              </a:rPr>
              <a:t>src_port</a:t>
            </a:r>
            <a:r>
              <a:rPr lang="en-US" sz="1400" b="1" dirty="0" smtClean="0">
                <a:latin typeface="Courier New"/>
                <a:cs typeface="Courier New"/>
              </a:rPr>
              <a:t>; </a:t>
            </a:r>
            <a:r>
              <a:rPr lang="en-US" sz="1400" b="1" dirty="0" smtClean="0">
                <a:solidFill>
                  <a:srgbClr val="008000"/>
                </a:solidFill>
                <a:latin typeface="Courier New"/>
                <a:cs typeface="Courier New"/>
              </a:rPr>
              <a:t>// one-hot encoded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pkt_len</a:t>
            </a:r>
            <a:r>
              <a:rPr lang="en-US" sz="1400" b="1" dirty="0">
                <a:latin typeface="Courier New"/>
                <a:cs typeface="Courier New"/>
              </a:rPr>
              <a:t>; 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// unsigned </a:t>
            </a:r>
            <a:r>
              <a:rPr lang="en-US" sz="1400" b="1" dirty="0" err="1">
                <a:solidFill>
                  <a:srgbClr val="008000"/>
                </a:solidFill>
                <a:latin typeface="Courier New"/>
                <a:cs typeface="Courier New"/>
              </a:rPr>
              <a:t>int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886064" y="4178850"/>
            <a:ext cx="7700963" cy="1613743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>
                <a:latin typeface="Courier New"/>
                <a:cs typeface="Courier New"/>
              </a:rPr>
              <a:t>*_</a:t>
            </a:r>
            <a:r>
              <a:rPr lang="en-US" dirty="0" err="1" smtClean="0">
                <a:latin typeface="Courier New"/>
                <a:cs typeface="Courier New"/>
              </a:rPr>
              <a:t>q_size</a:t>
            </a:r>
            <a:r>
              <a:rPr lang="en-US" dirty="0" smtClean="0"/>
              <a:t> – size of each output queue, measured in terms of 32-byte words, when packet starts being processed by the P4 program</a:t>
            </a:r>
          </a:p>
          <a:p>
            <a:pPr>
              <a:buFont typeface="Arial"/>
              <a:buChar char="•"/>
            </a:pPr>
            <a:r>
              <a:rPr lang="en-US" dirty="0" err="1" smtClean="0">
                <a:latin typeface="Courier New"/>
                <a:cs typeface="Courier New"/>
              </a:rPr>
              <a:t>src_port</a:t>
            </a:r>
            <a:r>
              <a:rPr lang="en-US" dirty="0" smtClean="0"/>
              <a:t>/</a:t>
            </a:r>
            <a:r>
              <a:rPr lang="en-US" dirty="0" err="1" smtClean="0">
                <a:latin typeface="Courier New"/>
                <a:cs typeface="Courier New"/>
              </a:rPr>
              <a:t>dst_port</a:t>
            </a:r>
            <a:r>
              <a:rPr lang="en-US" dirty="0" smtClean="0"/>
              <a:t> – one-hot encoded, easy to do multicast</a:t>
            </a:r>
          </a:p>
          <a:p>
            <a:pPr>
              <a:buFont typeface="Arial"/>
              <a:buChar char="•"/>
            </a:pPr>
            <a:r>
              <a:rPr lang="en-US" dirty="0" err="1" smtClean="0">
                <a:latin typeface="Courier New"/>
                <a:cs typeface="Courier New"/>
              </a:rPr>
              <a:t>user_metadata</a:t>
            </a:r>
            <a:r>
              <a:rPr lang="en-US" dirty="0"/>
              <a:t>/</a:t>
            </a:r>
            <a:r>
              <a:rPr lang="en-US" dirty="0" err="1" smtClean="0">
                <a:latin typeface="Courier New"/>
                <a:cs typeface="Courier New"/>
              </a:rPr>
              <a:t>digest_data</a:t>
            </a:r>
            <a:r>
              <a:rPr lang="en-US" dirty="0" smtClean="0"/>
              <a:t> – </a:t>
            </a:r>
            <a:r>
              <a:rPr lang="en-US" dirty="0" err="1" smtClean="0"/>
              <a:t>structs</a:t>
            </a:r>
            <a:r>
              <a:rPr lang="en-US" dirty="0" smtClean="0"/>
              <a:t> defined by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SimpleSumeSwitch</a:t>
            </a:r>
            <a:r>
              <a:rPr lang="en-US" sz="2800" dirty="0" smtClean="0"/>
              <a:t> vs. V1 Model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67990" y="1282613"/>
            <a:ext cx="391689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/* standard </a:t>
            </a:r>
            <a:r>
              <a:rPr lang="en-US" sz="1400" b="1" dirty="0" err="1">
                <a:solidFill>
                  <a:srgbClr val="008000"/>
                </a:solidFill>
                <a:latin typeface="Courier New"/>
                <a:cs typeface="Courier New"/>
              </a:rPr>
              <a:t>sume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 switch metadata */</a:t>
            </a:r>
          </a:p>
          <a:p>
            <a:r>
              <a:rPr lang="en-US" sz="1400" b="1" dirty="0" err="1">
                <a:solidFill>
                  <a:srgbClr val="FF6600"/>
                </a:solidFill>
                <a:latin typeface="Courier New"/>
                <a:cs typeface="Courier New"/>
              </a:rPr>
              <a:t>struct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sume_metadata_t</a:t>
            </a:r>
            <a:r>
              <a:rPr lang="en-US" sz="1400" b="1" dirty="0">
                <a:latin typeface="Courier New"/>
                <a:cs typeface="Courier New"/>
              </a:rPr>
              <a:t> 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dma_q_size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nf3_q_size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nf2_q_size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nf1_q_size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nf0_q_size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&lt;8&gt; </a:t>
            </a:r>
            <a:r>
              <a:rPr lang="en-US" sz="1400" b="1" dirty="0" err="1">
                <a:latin typeface="Courier New"/>
                <a:cs typeface="Courier New"/>
              </a:rPr>
              <a:t>send_dig_to_cpu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 smtClean="0">
                <a:latin typeface="Courier New"/>
                <a:cs typeface="Courier New"/>
              </a:rPr>
              <a:t>&lt;8&gt; drop;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 smtClean="0">
                <a:latin typeface="Courier New"/>
                <a:cs typeface="Courier New"/>
              </a:rPr>
              <a:t>&lt;8&gt; </a:t>
            </a:r>
            <a:r>
              <a:rPr lang="en-US" sz="1400" b="1" dirty="0" err="1">
                <a:latin typeface="Courier New"/>
                <a:cs typeface="Courier New"/>
              </a:rPr>
              <a:t>dst_port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 smtClean="0">
                <a:latin typeface="Courier New"/>
                <a:cs typeface="Courier New"/>
              </a:rPr>
              <a:t>&lt;8&gt; </a:t>
            </a:r>
            <a:r>
              <a:rPr lang="en-US" sz="1400" b="1" dirty="0" err="1" smtClean="0">
                <a:latin typeface="Courier New"/>
                <a:cs typeface="Courier New"/>
              </a:rPr>
              <a:t>src_port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pkt_len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84889" y="1254391"/>
            <a:ext cx="0" cy="492627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51667" y="3189112"/>
            <a:ext cx="245533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31066" y="3383845"/>
            <a:ext cx="2161822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042356" y="3592689"/>
            <a:ext cx="2150532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039535" y="3801533"/>
            <a:ext cx="21505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9169" y="1265681"/>
            <a:ext cx="418783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/* standard V1 switch </a:t>
            </a:r>
            <a:r>
              <a:rPr lang="en-US" sz="1400" b="1" dirty="0" smtClean="0">
                <a:solidFill>
                  <a:srgbClr val="008000"/>
                </a:solidFill>
                <a:latin typeface="Courier New"/>
                <a:cs typeface="Courier New"/>
              </a:rPr>
              <a:t>metadata* </a:t>
            </a:r>
            <a:r>
              <a:rPr lang="en-US" sz="1400" b="1" dirty="0">
                <a:solidFill>
                  <a:srgbClr val="008000"/>
                </a:solidFill>
                <a:latin typeface="Courier New"/>
                <a:cs typeface="Courier New"/>
              </a:rPr>
              <a:t>*/</a:t>
            </a:r>
          </a:p>
          <a:p>
            <a:pPr marL="0" indent="0"/>
            <a:r>
              <a:rPr lang="en-US" sz="1400" b="1" dirty="0" err="1">
                <a:solidFill>
                  <a:srgbClr val="FF6600"/>
                </a:solidFill>
                <a:latin typeface="Courier New"/>
                <a:cs typeface="Courier New"/>
              </a:rPr>
              <a:t>struct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standard_metadata_t</a:t>
            </a:r>
            <a:r>
              <a:rPr lang="en-US" sz="1400" b="1" dirty="0">
                <a:latin typeface="Courier New"/>
                <a:cs typeface="Courier New"/>
              </a:rPr>
              <a:t> {</a:t>
            </a: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&lt;32&gt; </a:t>
            </a:r>
            <a:r>
              <a:rPr lang="en-US" sz="1400" b="1" dirty="0" err="1">
                <a:latin typeface="Courier New"/>
                <a:cs typeface="Courier New"/>
              </a:rPr>
              <a:t>enq_timestamp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&lt;32&gt; </a:t>
            </a:r>
            <a:r>
              <a:rPr lang="en-US" sz="1400" b="1" dirty="0" err="1">
                <a:latin typeface="Courier New"/>
                <a:cs typeface="Courier New"/>
              </a:rPr>
              <a:t>deq_timedelta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 smtClean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&lt;19&gt; </a:t>
            </a:r>
            <a:r>
              <a:rPr lang="en-US" sz="1400" b="1" dirty="0" err="1">
                <a:latin typeface="Courier New"/>
                <a:cs typeface="Courier New"/>
              </a:rPr>
              <a:t>enq_qdepth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&lt;19&gt; </a:t>
            </a:r>
            <a:r>
              <a:rPr lang="en-US" sz="1400" b="1" dirty="0" err="1">
                <a:latin typeface="Courier New"/>
                <a:cs typeface="Courier New"/>
              </a:rPr>
              <a:t>deq_qdepth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&lt;9&gt;  </a:t>
            </a:r>
            <a:r>
              <a:rPr lang="en-US" sz="1400" b="1" dirty="0" err="1">
                <a:latin typeface="Courier New"/>
                <a:cs typeface="Courier New"/>
              </a:rPr>
              <a:t>egress_port</a:t>
            </a:r>
            <a:r>
              <a:rPr lang="en-US" sz="1400" b="1" dirty="0" smtClean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&lt;32&gt; </a:t>
            </a:r>
            <a:r>
              <a:rPr lang="en-US" sz="1400" b="1" dirty="0" err="1">
                <a:latin typeface="Courier New"/>
                <a:cs typeface="Courier New"/>
              </a:rPr>
              <a:t>clone_spec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&lt;1&gt;  drop;</a:t>
            </a: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&lt;9&gt;  </a:t>
            </a:r>
            <a:r>
              <a:rPr lang="en-US" sz="1400" b="1" dirty="0" err="1">
                <a:latin typeface="Courier New"/>
                <a:cs typeface="Courier New"/>
              </a:rPr>
              <a:t>egress_spec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&lt;9&gt;  </a:t>
            </a:r>
            <a:r>
              <a:rPr lang="en-US" sz="1400" b="1" dirty="0" err="1">
                <a:latin typeface="Courier New"/>
                <a:cs typeface="Courier New"/>
              </a:rPr>
              <a:t>ingress_port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&lt;32&gt; </a:t>
            </a:r>
            <a:r>
              <a:rPr lang="en-US" sz="1400" b="1" dirty="0" err="1">
                <a:latin typeface="Courier New"/>
                <a:cs typeface="Courier New"/>
              </a:rPr>
              <a:t>packet_length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&lt;32&gt; </a:t>
            </a:r>
            <a:r>
              <a:rPr lang="en-US" sz="1400" b="1" dirty="0" err="1">
                <a:latin typeface="Courier New"/>
                <a:cs typeface="Courier New"/>
              </a:rPr>
              <a:t>instance_type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recirculate_port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    bit</a:t>
            </a:r>
            <a:r>
              <a:rPr lang="en-US" sz="1400" b="1" dirty="0">
                <a:latin typeface="Courier New"/>
                <a:cs typeface="Courier New"/>
              </a:rPr>
              <a:t>&lt;48&gt; </a:t>
            </a:r>
            <a:r>
              <a:rPr lang="en-US" sz="1400" b="1" dirty="0" err="1">
                <a:latin typeface="Courier New"/>
                <a:cs typeface="Courier New"/>
              </a:rPr>
              <a:t>ingress_global_timestamp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&lt;32&gt; </a:t>
            </a:r>
            <a:r>
              <a:rPr lang="en-US" sz="1400" b="1" dirty="0" err="1">
                <a:latin typeface="Courier New"/>
                <a:cs typeface="Courier New"/>
              </a:rPr>
              <a:t>lf_field_list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mcast_grp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&lt;1&gt;  </a:t>
            </a:r>
            <a:r>
              <a:rPr lang="en-US" sz="1400" b="1" dirty="0" err="1">
                <a:latin typeface="Courier New"/>
                <a:cs typeface="Courier New"/>
              </a:rPr>
              <a:t>resubmit_flag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400" b="1" dirty="0">
                <a:latin typeface="Courier New"/>
                <a:cs typeface="Courier New"/>
              </a:rPr>
              <a:t>&lt;16&gt; </a:t>
            </a:r>
            <a:r>
              <a:rPr lang="en-US" sz="1400" b="1" dirty="0" err="1">
                <a:latin typeface="Courier New"/>
                <a:cs typeface="Courier New"/>
              </a:rPr>
              <a:t>egress_rid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sz="1400" b="1" dirty="0">
                <a:latin typeface="Courier New"/>
                <a:cs typeface="Courier New"/>
              </a:rPr>
              <a:t>}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  <a:p>
            <a:endParaRPr lang="en-US" sz="1200" b="1" i="1" dirty="0" smtClean="0">
              <a:latin typeface="Courier New"/>
              <a:cs typeface="Courier New"/>
            </a:endParaRPr>
          </a:p>
          <a:p>
            <a:r>
              <a:rPr lang="en-US" sz="1200" b="1" i="1" dirty="0" smtClean="0">
                <a:latin typeface="Courier New"/>
                <a:cs typeface="Courier New"/>
              </a:rPr>
              <a:t>*reordered for alignment</a:t>
            </a:r>
            <a:endParaRPr lang="en-US" sz="1200" b="1" i="1" dirty="0">
              <a:latin typeface="Courier New"/>
              <a:cs typeface="Courier New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86667" y="1834444"/>
            <a:ext cx="204611" cy="903112"/>
            <a:chOff x="3386667" y="1834444"/>
            <a:chExt cx="204611" cy="903112"/>
          </a:xfrm>
        </p:grpSpPr>
        <p:sp>
          <p:nvSpPr>
            <p:cNvPr id="10" name="Freeform 9"/>
            <p:cNvSpPr/>
            <p:nvPr/>
          </p:nvSpPr>
          <p:spPr>
            <a:xfrm>
              <a:off x="3386667" y="1834444"/>
              <a:ext cx="183444" cy="451556"/>
            </a:xfrm>
            <a:custGeom>
              <a:avLst/>
              <a:gdLst>
                <a:gd name="connsiteX0" fmla="*/ 183444 w 183444"/>
                <a:gd name="connsiteY0" fmla="*/ 451556 h 451556"/>
                <a:gd name="connsiteX1" fmla="*/ 112889 w 183444"/>
                <a:gd name="connsiteY1" fmla="*/ 409223 h 451556"/>
                <a:gd name="connsiteX2" fmla="*/ 70555 w 183444"/>
                <a:gd name="connsiteY2" fmla="*/ 127000 h 451556"/>
                <a:gd name="connsiteX3" fmla="*/ 56444 w 183444"/>
                <a:gd name="connsiteY3" fmla="*/ 84667 h 451556"/>
                <a:gd name="connsiteX4" fmla="*/ 0 w 183444"/>
                <a:gd name="connsiteY4" fmla="*/ 0 h 4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44" h="451556">
                  <a:moveTo>
                    <a:pt x="183444" y="451556"/>
                  </a:moveTo>
                  <a:cubicBezTo>
                    <a:pt x="159926" y="437445"/>
                    <a:pt x="133713" y="427072"/>
                    <a:pt x="112889" y="409223"/>
                  </a:cubicBezTo>
                  <a:cubicBezTo>
                    <a:pt x="42893" y="349226"/>
                    <a:pt x="73101" y="152461"/>
                    <a:pt x="70555" y="127000"/>
                  </a:cubicBezTo>
                  <a:cubicBezTo>
                    <a:pt x="69075" y="112200"/>
                    <a:pt x="63668" y="97670"/>
                    <a:pt x="56444" y="84667"/>
                  </a:cubicBezTo>
                  <a:cubicBezTo>
                    <a:pt x="39972" y="55016"/>
                    <a:pt x="0" y="0"/>
                    <a:pt x="0" y="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407834" y="2286000"/>
              <a:ext cx="183444" cy="451556"/>
            </a:xfrm>
            <a:custGeom>
              <a:avLst/>
              <a:gdLst>
                <a:gd name="connsiteX0" fmla="*/ 183444 w 183444"/>
                <a:gd name="connsiteY0" fmla="*/ 451556 h 451556"/>
                <a:gd name="connsiteX1" fmla="*/ 112889 w 183444"/>
                <a:gd name="connsiteY1" fmla="*/ 409223 h 451556"/>
                <a:gd name="connsiteX2" fmla="*/ 70555 w 183444"/>
                <a:gd name="connsiteY2" fmla="*/ 127000 h 451556"/>
                <a:gd name="connsiteX3" fmla="*/ 56444 w 183444"/>
                <a:gd name="connsiteY3" fmla="*/ 84667 h 451556"/>
                <a:gd name="connsiteX4" fmla="*/ 0 w 183444"/>
                <a:gd name="connsiteY4" fmla="*/ 0 h 4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444" h="451556">
                  <a:moveTo>
                    <a:pt x="183444" y="451556"/>
                  </a:moveTo>
                  <a:cubicBezTo>
                    <a:pt x="159926" y="437445"/>
                    <a:pt x="133713" y="427072"/>
                    <a:pt x="112889" y="409223"/>
                  </a:cubicBezTo>
                  <a:cubicBezTo>
                    <a:pt x="42893" y="349226"/>
                    <a:pt x="73101" y="152461"/>
                    <a:pt x="70555" y="127000"/>
                  </a:cubicBezTo>
                  <a:cubicBezTo>
                    <a:pt x="69075" y="112200"/>
                    <a:pt x="63668" y="97670"/>
                    <a:pt x="56444" y="84667"/>
                  </a:cubicBezTo>
                  <a:cubicBezTo>
                    <a:pt x="39972" y="55016"/>
                    <a:pt x="0" y="0"/>
                    <a:pt x="0" y="0"/>
                  </a:cubicBezTo>
                </a:path>
              </a:pathLst>
            </a:custGeom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3620911" y="2308578"/>
            <a:ext cx="1586089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0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718069" y="53361"/>
            <a:ext cx="7707862" cy="650699"/>
          </a:xfrm>
        </p:spPr>
        <p:txBody>
          <a:bodyPr/>
          <a:lstStyle/>
          <a:p>
            <a:r>
              <a:rPr lang="en-US" altLang="zh-CN" sz="2800" b="1" dirty="0" err="1" smtClean="0">
                <a:solidFill>
                  <a:srgbClr val="000099"/>
                </a:solidFill>
                <a:ea typeface="宋体" panose="02010600030101010101" pitchFamily="2" charset="-122"/>
              </a:rPr>
              <a:t>NetFPGA</a:t>
            </a:r>
            <a:r>
              <a:rPr lang="en-US" altLang="zh-CN" sz="2800" b="1" dirty="0" smtClean="0">
                <a:solidFill>
                  <a:srgbClr val="000099"/>
                </a:solidFill>
                <a:ea typeface="宋体" panose="02010600030101010101" pitchFamily="2" charset="-122"/>
              </a:rPr>
              <a:t> = Networked FPGA</a:t>
            </a:r>
          </a:p>
        </p:txBody>
      </p:sp>
      <p:sp>
        <p:nvSpPr>
          <p:cNvPr id="23555" name="Content Placeholder 7"/>
          <p:cNvSpPr>
            <a:spLocks noGrp="1"/>
          </p:cNvSpPr>
          <p:nvPr>
            <p:ph idx="4294967295"/>
          </p:nvPr>
        </p:nvSpPr>
        <p:spPr>
          <a:xfrm>
            <a:off x="495300" y="752667"/>
            <a:ext cx="8382000" cy="914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 sz="2400" dirty="0" smtClean="0">
                <a:solidFill>
                  <a:schemeClr val="tx1"/>
                </a:solidFill>
                <a:ea typeface="宋体" panose="02010600030101010101" pitchFamily="2" charset="-122"/>
              </a:rPr>
              <a:t>	A line-rate, flexible, </a:t>
            </a:r>
            <a:r>
              <a:rPr lang="en-US" altLang="zh-CN" sz="2400" u="sng" dirty="0" smtClean="0">
                <a:solidFill>
                  <a:schemeClr val="tx1"/>
                </a:solidFill>
                <a:ea typeface="宋体" panose="02010600030101010101" pitchFamily="2" charset="-122"/>
              </a:rPr>
              <a:t>open networking </a:t>
            </a:r>
            <a:br>
              <a:rPr lang="en-US" altLang="zh-CN" sz="2400" u="sng" dirty="0" smtClean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en-US" altLang="zh-CN" sz="2400" u="sng" dirty="0" smtClean="0">
                <a:solidFill>
                  <a:schemeClr val="tx1"/>
                </a:solidFill>
                <a:ea typeface="宋体" panose="02010600030101010101" pitchFamily="2" charset="-122"/>
              </a:rPr>
              <a:t>platform</a:t>
            </a:r>
            <a:r>
              <a:rPr lang="en-US" altLang="zh-CN" sz="2400" dirty="0" smtClean="0">
                <a:solidFill>
                  <a:schemeClr val="tx1"/>
                </a:solidFill>
                <a:ea typeface="宋体" panose="02010600030101010101" pitchFamily="2" charset="-122"/>
              </a:rPr>
              <a:t> for teaching and research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 rotWithShape="1">
          <a:blip r:embed="rId3"/>
          <a:srcRect l="46614"/>
          <a:stretch/>
        </p:blipFill>
        <p:spPr bwMode="auto">
          <a:xfrm>
            <a:off x="4343400" y="1981200"/>
            <a:ext cx="4267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http://www.digilentinc.com/Data/Products/NETFPGA-1G-CML/NetFPGA7-obl-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48437"/>
            <a:ext cx="2857500" cy="1981201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6" y="3869703"/>
            <a:ext cx="3964985" cy="21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85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13132"/>
            <a:ext cx="7707862" cy="650699"/>
          </a:xfrm>
        </p:spPr>
        <p:txBody>
          <a:bodyPr/>
          <a:lstStyle/>
          <a:p>
            <a:r>
              <a:rPr lang="en-US" sz="2800" dirty="0" smtClean="0"/>
              <a:t>Overall P4 Program Structure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pPr marL="0" indent="0"/>
            <a:endParaRPr lang="en-US" b="1" dirty="0">
              <a:latin typeface="Courier New"/>
              <a:cs typeface="Courier New"/>
            </a:endParaRP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#include</a:t>
            </a:r>
            <a:r>
              <a:rPr lang="en-US" b="1" dirty="0">
                <a:latin typeface="Courier New"/>
                <a:cs typeface="Courier New"/>
              </a:rPr>
              <a:t> &lt;core.p4&gt;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#include</a:t>
            </a:r>
            <a:r>
              <a:rPr lang="en-US" b="1" dirty="0">
                <a:latin typeface="Courier New"/>
                <a:cs typeface="Courier New"/>
              </a:rPr>
              <a:t> &lt;sume_switch.p4&gt;</a:t>
            </a:r>
          </a:p>
          <a:p>
            <a:pPr marL="0" indent="0"/>
            <a:endParaRPr lang="en-US" b="1" dirty="0">
              <a:latin typeface="Courier New"/>
              <a:cs typeface="Courier New"/>
            </a:endParaRPr>
          </a:p>
          <a:p>
            <a:pPr marL="0" indent="0"/>
            <a:r>
              <a:rPr lang="en-US" b="1" dirty="0">
                <a:solidFill>
                  <a:srgbClr val="008000"/>
                </a:solidFill>
                <a:latin typeface="Courier New"/>
                <a:cs typeface="Courier New"/>
              </a:rPr>
              <a:t>/******** CONSTANTS ********/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#define</a:t>
            </a:r>
            <a:r>
              <a:rPr lang="en-US" b="1" dirty="0">
                <a:latin typeface="Courier New"/>
                <a:cs typeface="Courier New"/>
              </a:rPr>
              <a:t> IPV4_TYPE   0x0800</a:t>
            </a:r>
          </a:p>
          <a:p>
            <a:pPr marL="0" indent="0"/>
            <a:endParaRPr lang="en-US" b="1" dirty="0">
              <a:latin typeface="Courier New"/>
              <a:cs typeface="Courier New"/>
            </a:endParaRPr>
          </a:p>
          <a:p>
            <a:pPr marL="0" indent="0"/>
            <a:r>
              <a:rPr lang="en-US" b="1" dirty="0">
                <a:solidFill>
                  <a:srgbClr val="008000"/>
                </a:solidFill>
                <a:latin typeface="Courier New"/>
                <a:cs typeface="Courier New"/>
              </a:rPr>
              <a:t>/******** TYPES ********/</a:t>
            </a:r>
          </a:p>
          <a:p>
            <a:pPr marL="0" indent="0"/>
            <a:r>
              <a:rPr lang="en-US" b="1" dirty="0" err="1">
                <a:solidFill>
                  <a:srgbClr val="FF6600"/>
                </a:solidFill>
                <a:latin typeface="Courier New"/>
                <a:cs typeface="Courier New"/>
              </a:rPr>
              <a:t>typedef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b="1" dirty="0">
                <a:latin typeface="Courier New"/>
                <a:cs typeface="Courier New"/>
              </a:rPr>
              <a:t>&lt;48&gt; </a:t>
            </a:r>
            <a:r>
              <a:rPr lang="en-US" b="1" dirty="0" err="1">
                <a:latin typeface="Courier New"/>
                <a:cs typeface="Courier New"/>
              </a:rPr>
              <a:t>EthAddr_t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header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Ethernet_h</a:t>
            </a:r>
            <a:r>
              <a:rPr lang="en-US" b="1" dirty="0">
                <a:latin typeface="Courier New"/>
                <a:cs typeface="Courier New"/>
              </a:rPr>
              <a:t> {...}</a:t>
            </a:r>
          </a:p>
          <a:p>
            <a:pPr marL="0" indent="0"/>
            <a:r>
              <a:rPr lang="en-US" b="1" dirty="0" err="1">
                <a:solidFill>
                  <a:srgbClr val="FF6600"/>
                </a:solidFill>
                <a:latin typeface="Courier New"/>
                <a:cs typeface="Courier New"/>
              </a:rPr>
              <a:t>struct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Parsed_packet</a:t>
            </a:r>
            <a:r>
              <a:rPr lang="en-US" b="1" dirty="0">
                <a:latin typeface="Courier New"/>
                <a:cs typeface="Courier New"/>
              </a:rPr>
              <a:t> {...}</a:t>
            </a:r>
          </a:p>
          <a:p>
            <a:pPr marL="0" indent="0"/>
            <a:r>
              <a:rPr lang="en-US" b="1" dirty="0" err="1">
                <a:solidFill>
                  <a:srgbClr val="FF6600"/>
                </a:solidFill>
                <a:latin typeface="Courier New"/>
                <a:cs typeface="Courier New"/>
              </a:rPr>
              <a:t>struct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user_metadata_t</a:t>
            </a:r>
            <a:r>
              <a:rPr lang="en-US" b="1" dirty="0">
                <a:latin typeface="Courier New"/>
                <a:cs typeface="Courier New"/>
              </a:rPr>
              <a:t> {...}</a:t>
            </a:r>
          </a:p>
          <a:p>
            <a:pPr marL="0" indent="0"/>
            <a:r>
              <a:rPr lang="en-US" b="1" dirty="0" err="1">
                <a:solidFill>
                  <a:srgbClr val="FF6600"/>
                </a:solidFill>
                <a:latin typeface="Courier New"/>
                <a:cs typeface="Courier New"/>
              </a:rPr>
              <a:t>struct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digest_data_t</a:t>
            </a:r>
            <a:r>
              <a:rPr lang="en-US" b="1" dirty="0">
                <a:latin typeface="Courier New"/>
                <a:cs typeface="Courier New"/>
              </a:rPr>
              <a:t> {...}</a:t>
            </a:r>
          </a:p>
          <a:p>
            <a:pPr marL="0" indent="0"/>
            <a:endParaRPr lang="en-US" b="1" dirty="0">
              <a:latin typeface="Courier New"/>
              <a:cs typeface="Courier New"/>
            </a:endParaRPr>
          </a:p>
          <a:p>
            <a:pPr marL="0" indent="0"/>
            <a:r>
              <a:rPr lang="en-US" b="1" dirty="0">
                <a:solidFill>
                  <a:srgbClr val="008000"/>
                </a:solidFill>
                <a:latin typeface="Courier New"/>
                <a:cs typeface="Courier New"/>
              </a:rPr>
              <a:t>/******** EXTERN FUNCTIONS ********/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extern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void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const_reg_rw</a:t>
            </a:r>
            <a:r>
              <a:rPr lang="en-US" b="1" dirty="0">
                <a:latin typeface="Courier New"/>
                <a:cs typeface="Courier New"/>
              </a:rPr>
              <a:t>(...);</a:t>
            </a:r>
          </a:p>
          <a:p>
            <a:pPr marL="0" indent="0"/>
            <a:endParaRPr lang="en-US" b="1" dirty="0">
              <a:latin typeface="Courier New"/>
              <a:cs typeface="Courier New"/>
            </a:endParaRPr>
          </a:p>
          <a:p>
            <a:pPr marL="0" indent="0"/>
            <a:r>
              <a:rPr lang="en-US" b="1" dirty="0">
                <a:solidFill>
                  <a:srgbClr val="008000"/>
                </a:solidFill>
                <a:latin typeface="Courier New"/>
                <a:cs typeface="Courier New"/>
              </a:rPr>
              <a:t>/******** PARSERS and CONTROLS ********/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parser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TopParser</a:t>
            </a:r>
            <a:r>
              <a:rPr lang="en-US" b="1" dirty="0">
                <a:latin typeface="Courier New"/>
                <a:cs typeface="Courier New"/>
              </a:rPr>
              <a:t>(...) {...}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control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TopPipe</a:t>
            </a:r>
            <a:r>
              <a:rPr lang="en-US" b="1" dirty="0">
                <a:latin typeface="Courier New"/>
                <a:cs typeface="Courier New"/>
              </a:rPr>
              <a:t>(...) {...}</a:t>
            </a:r>
          </a:p>
          <a:p>
            <a:pPr marL="0" indent="0"/>
            <a:r>
              <a:rPr lang="en-US" b="1" dirty="0">
                <a:solidFill>
                  <a:srgbClr val="FF6600"/>
                </a:solidFill>
                <a:latin typeface="Courier New"/>
                <a:cs typeface="Courier New"/>
              </a:rPr>
              <a:t>control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TopDeparser</a:t>
            </a:r>
            <a:r>
              <a:rPr lang="en-US" b="1" dirty="0">
                <a:latin typeface="Courier New"/>
                <a:cs typeface="Courier New"/>
              </a:rPr>
              <a:t>(...) {...}</a:t>
            </a:r>
          </a:p>
          <a:p>
            <a:pPr marL="0" indent="0"/>
            <a:endParaRPr lang="en-US" b="1" dirty="0">
              <a:latin typeface="Courier New"/>
              <a:cs typeface="Courier New"/>
            </a:endParaRPr>
          </a:p>
          <a:p>
            <a:pPr marL="0" indent="0"/>
            <a:r>
              <a:rPr lang="en-US" b="1" dirty="0">
                <a:solidFill>
                  <a:srgbClr val="008000"/>
                </a:solidFill>
                <a:latin typeface="Courier New"/>
                <a:cs typeface="Courier New"/>
              </a:rPr>
              <a:t>/******** FULL PACKAGE ********/</a:t>
            </a:r>
          </a:p>
          <a:p>
            <a:pPr marL="0" indent="0"/>
            <a:r>
              <a:rPr lang="en-US" b="1" dirty="0" err="1">
                <a:latin typeface="Courier New"/>
                <a:cs typeface="Courier New"/>
              </a:rPr>
              <a:t>SimpleSumeSwitch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TopParser</a:t>
            </a:r>
            <a:r>
              <a:rPr lang="en-US" b="1" dirty="0">
                <a:latin typeface="Courier New"/>
                <a:cs typeface="Courier New"/>
              </a:rPr>
              <a:t>(), </a:t>
            </a:r>
            <a:r>
              <a:rPr lang="en-US" b="1" dirty="0" err="1">
                <a:latin typeface="Courier New"/>
                <a:cs typeface="Courier New"/>
              </a:rPr>
              <a:t>TopPipe</a:t>
            </a:r>
            <a:r>
              <a:rPr lang="en-US" b="1" dirty="0">
                <a:latin typeface="Courier New"/>
                <a:cs typeface="Courier New"/>
              </a:rPr>
              <a:t>(), </a:t>
            </a:r>
            <a:r>
              <a:rPr lang="en-US" b="1" dirty="0" err="1">
                <a:latin typeface="Courier New"/>
                <a:cs typeface="Courier New"/>
              </a:rPr>
              <a:t>TopDeparser</a:t>
            </a:r>
            <a:r>
              <a:rPr lang="en-US" b="1" dirty="0">
                <a:latin typeface="Courier New"/>
                <a:cs typeface="Courier New"/>
              </a:rPr>
              <a:t>()) main;</a:t>
            </a:r>
          </a:p>
        </p:txBody>
      </p:sp>
    </p:spTree>
    <p:extLst>
      <p:ext uri="{BB962C8B-B14F-4D97-AF65-F5344CB8AC3E}">
        <p14:creationId xmlns:p14="http://schemas.microsoft.com/office/powerpoint/2010/main" val="20760402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27433"/>
            <a:ext cx="7707862" cy="650699"/>
          </a:xfrm>
        </p:spPr>
        <p:txBody>
          <a:bodyPr/>
          <a:lstStyle/>
          <a:p>
            <a:r>
              <a:rPr lang="en-US" sz="2800" dirty="0" smtClean="0"/>
              <a:t>Externs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Implement platform specific functions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Black box to P4 program</a:t>
            </a:r>
          </a:p>
          <a:p>
            <a:pPr>
              <a:buFont typeface="Arial"/>
              <a:buChar char="•"/>
            </a:pPr>
            <a:r>
              <a:rPr lang="en-US" dirty="0" smtClean="0"/>
              <a:t>Stateless – reinitialized for each packet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Stateful</a:t>
            </a:r>
            <a:r>
              <a:rPr lang="en-US" dirty="0" smtClean="0"/>
              <a:t> – keep state between packets</a:t>
            </a:r>
          </a:p>
          <a:p>
            <a:pPr>
              <a:buFont typeface="Arial"/>
              <a:buChar char="•"/>
            </a:pPr>
            <a:r>
              <a:rPr lang="en-US" dirty="0" smtClean="0"/>
              <a:t>Xilinx Annotations</a:t>
            </a:r>
          </a:p>
          <a:p>
            <a:pPr lvl="2">
              <a:buFont typeface="Arial"/>
              <a:buChar char="•"/>
            </a:pPr>
            <a:r>
              <a:rPr lang="en-US" dirty="0" smtClean="0">
                <a:latin typeface="Courier New"/>
                <a:cs typeface="Courier New"/>
              </a:rPr>
              <a:t>@</a:t>
            </a:r>
            <a:r>
              <a:rPr lang="en-US" dirty="0" err="1" smtClean="0">
                <a:latin typeface="Courier New"/>
                <a:cs typeface="Courier New"/>
              </a:rPr>
              <a:t>Xilinx_MaxLatency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– maximum </a:t>
            </a:r>
            <a:r>
              <a:rPr lang="en-US" dirty="0"/>
              <a:t>number of clock cycles an extern function needs to complete</a:t>
            </a: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dirty="0" smtClean="0">
                <a:latin typeface="Courier New"/>
                <a:cs typeface="Courier New"/>
              </a:rPr>
              <a:t>@</a:t>
            </a:r>
            <a:r>
              <a:rPr lang="en-US" dirty="0" err="1" smtClean="0">
                <a:latin typeface="Courier New"/>
                <a:cs typeface="Courier New"/>
              </a:rPr>
              <a:t>Xilinx_ControlWidth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– size in bits of the address space to allocate to an extern function</a:t>
            </a:r>
            <a:endParaRPr lang="en-US" dirty="0" smtClean="0"/>
          </a:p>
          <a:p>
            <a:pPr lvl="2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264170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678" y="337227"/>
            <a:ext cx="7707862" cy="650699"/>
          </a:xfrm>
        </p:spPr>
        <p:txBody>
          <a:bodyPr/>
          <a:lstStyle/>
          <a:p>
            <a:r>
              <a:rPr lang="en-US" sz="2800" dirty="0" smtClean="0"/>
              <a:t>P4-&gt;</a:t>
            </a:r>
            <a:r>
              <a:rPr lang="en-US" sz="2800" dirty="0" err="1" smtClean="0"/>
              <a:t>NetFPGA</a:t>
            </a:r>
            <a:r>
              <a:rPr lang="en-US" sz="2800" dirty="0" smtClean="0"/>
              <a:t> Extern Function Library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HDL modules invoked from within P4 programs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Stateful</a:t>
            </a:r>
            <a:r>
              <a:rPr lang="en-US" dirty="0" smtClean="0"/>
              <a:t> Atoms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 marL="344488" lvl="2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Stateless Externs</a:t>
            </a:r>
          </a:p>
          <a:p>
            <a:pPr lvl="1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Add your own!</a:t>
            </a:r>
          </a:p>
          <a:p>
            <a:pPr marL="0" lvl="1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88448"/>
              </p:ext>
            </p:extLst>
          </p:nvPr>
        </p:nvGraphicFramePr>
        <p:xfrm>
          <a:off x="1836744" y="1948354"/>
          <a:ext cx="6305177" cy="221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15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020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020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R/W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Read or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write state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020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RAW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Read, add to, or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overwrite state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020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PRAW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Predicated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version of 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0201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Gadugi" panose="020B0502040204020203" pitchFamily="34" charset="0"/>
                        </a:rPr>
                        <a:t>ifElseRAW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Two RAWs, one each for when predicate is true or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020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Sub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err="1" smtClean="0">
                          <a:latin typeface="Gadugi" panose="020B0502040204020203" pitchFamily="34" charset="0"/>
                        </a:rPr>
                        <a:t>IfElseRAW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with </a:t>
                      </a:r>
                      <a:r>
                        <a:rPr lang="en-US" sz="1400" baseline="0" dirty="0" err="1" smtClean="0">
                          <a:latin typeface="Gadugi" panose="020B0502040204020203" pitchFamily="34" charset="0"/>
                        </a:rPr>
                        <a:t>stateful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subtraction capability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55029"/>
              </p:ext>
            </p:extLst>
          </p:nvPr>
        </p:nvGraphicFramePr>
        <p:xfrm>
          <a:off x="1836744" y="4614827"/>
          <a:ext cx="6305177" cy="1219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157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8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88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IP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Checksum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Given an IP header, compute IP checksum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88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LRC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Longitudinal redundancy</a:t>
                      </a:r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 check, simple hash function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788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adugi" panose="020B0502040204020203" pitchFamily="34" charset="0"/>
                        </a:rPr>
                        <a:t>timestamp</a:t>
                      </a:r>
                      <a:endParaRPr lang="en-US" sz="1400" dirty="0">
                        <a:latin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latin typeface="Gadugi" panose="020B0502040204020203" pitchFamily="34" charset="0"/>
                        </a:rPr>
                        <a:t>Generate timestamp (granularity of 5 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4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44305"/>
            <a:ext cx="7707862" cy="650699"/>
          </a:xfrm>
        </p:spPr>
        <p:txBody>
          <a:bodyPr/>
          <a:lstStyle/>
          <a:p>
            <a:r>
              <a:rPr lang="en-US" sz="2800" dirty="0" smtClean="0"/>
              <a:t>Using Atom Externs in P4 – Resetting Counter </a:t>
            </a:r>
            <a:endParaRPr lang="en-US" sz="280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r>
              <a:rPr lang="en-US" dirty="0" smtClean="0"/>
              <a:t>Packet processing pseudo code:</a:t>
            </a:r>
          </a:p>
          <a:p>
            <a:endParaRPr lang="en-US" dirty="0" smtClean="0"/>
          </a:p>
          <a:p>
            <a:r>
              <a:rPr lang="en-US" b="1" dirty="0" smtClean="0">
                <a:latin typeface="Courier New"/>
                <a:cs typeface="Courier New"/>
              </a:rPr>
              <a:t>count[NUM_ENTRIES];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if 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pkt.hdr.reset</a:t>
            </a:r>
            <a:r>
              <a:rPr lang="en-US" b="1" dirty="0">
                <a:latin typeface="Courier New"/>
                <a:cs typeface="Courier New"/>
              </a:rPr>
              <a:t> == 1):</a:t>
            </a:r>
          </a:p>
          <a:p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smtClean="0">
                <a:latin typeface="Courier New"/>
                <a:cs typeface="Courier New"/>
              </a:rPr>
              <a:t>count[</a:t>
            </a:r>
            <a:r>
              <a:rPr lang="en-US" b="1" dirty="0" err="1" smtClean="0">
                <a:latin typeface="Courier New"/>
                <a:cs typeface="Courier New"/>
              </a:rPr>
              <a:t>pkt.hdr.index</a:t>
            </a:r>
            <a:r>
              <a:rPr lang="en-US" b="1" dirty="0" smtClean="0">
                <a:latin typeface="Courier New"/>
                <a:cs typeface="Courier New"/>
              </a:rPr>
              <a:t>] </a:t>
            </a:r>
            <a:r>
              <a:rPr lang="en-US" b="1" dirty="0">
                <a:latin typeface="Courier New"/>
                <a:cs typeface="Courier New"/>
              </a:rPr>
              <a:t>= 0</a:t>
            </a:r>
          </a:p>
          <a:p>
            <a:r>
              <a:rPr lang="en-US" b="1" dirty="0">
                <a:latin typeface="Courier New"/>
                <a:cs typeface="Courier New"/>
              </a:rPr>
              <a:t>else:</a:t>
            </a:r>
          </a:p>
          <a:p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smtClean="0">
                <a:latin typeface="Courier New"/>
                <a:cs typeface="Courier New"/>
              </a:rPr>
              <a:t>count[</a:t>
            </a:r>
            <a:r>
              <a:rPr lang="en-US" b="1" dirty="0" err="1" smtClean="0">
                <a:latin typeface="Courier New"/>
                <a:cs typeface="Courier New"/>
              </a:rPr>
              <a:t>pkt.hdr.index</a:t>
            </a:r>
            <a:r>
              <a:rPr lang="en-US" b="1" dirty="0" smtClean="0">
                <a:latin typeface="Courier New"/>
                <a:cs typeface="Courier New"/>
              </a:rPr>
              <a:t>]+</a:t>
            </a:r>
            <a:r>
              <a:rPr lang="en-US" b="1" dirty="0">
                <a:latin typeface="Courier New"/>
                <a:cs typeface="Courier New"/>
              </a:rPr>
              <a:t>+</a:t>
            </a:r>
            <a:endParaRPr lang="en-US" b="1" dirty="0" smtClean="0">
              <a:solidFill>
                <a:schemeClr val="tx1"/>
              </a:solidFill>
              <a:latin typeface="Courier New"/>
              <a:cs typeface="Courier Ne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9438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235" y="1135533"/>
            <a:ext cx="4671239" cy="5170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#define</a:t>
            </a:r>
            <a:r>
              <a:rPr lang="en-US" sz="1100" b="1" dirty="0">
                <a:latin typeface="Courier New"/>
                <a:cs typeface="Courier New"/>
              </a:rPr>
              <a:t> REG_READ    0</a:t>
            </a: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#define</a:t>
            </a:r>
            <a:r>
              <a:rPr lang="en-US" sz="1100" b="1" dirty="0">
                <a:latin typeface="Courier New"/>
                <a:cs typeface="Courier New"/>
              </a:rPr>
              <a:t> REG_WRITE   1</a:t>
            </a: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#define</a:t>
            </a:r>
            <a:r>
              <a:rPr lang="en-US" sz="1100" b="1" dirty="0">
                <a:latin typeface="Courier New"/>
                <a:cs typeface="Courier New"/>
              </a:rPr>
              <a:t> REG_ADD     2</a:t>
            </a:r>
          </a:p>
          <a:p>
            <a:endParaRPr lang="en-US" sz="1100" b="1" dirty="0">
              <a:latin typeface="Courier New"/>
              <a:cs typeface="Courier New"/>
            </a:endParaRPr>
          </a:p>
          <a:p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// count register</a:t>
            </a:r>
          </a:p>
          <a:p>
            <a:r>
              <a:rPr lang="en-US" sz="1100" b="1" dirty="0">
                <a:latin typeface="Courier New"/>
                <a:cs typeface="Courier New"/>
              </a:rPr>
              <a:t>@</a:t>
            </a:r>
            <a:r>
              <a:rPr lang="en-US" sz="1100" b="1" dirty="0" err="1">
                <a:latin typeface="Courier New"/>
                <a:cs typeface="Courier New"/>
              </a:rPr>
              <a:t>Xilinx_MaxLatency</a:t>
            </a:r>
            <a:r>
              <a:rPr lang="en-US" sz="1100" b="1" dirty="0">
                <a:latin typeface="Courier New"/>
                <a:cs typeface="Courier New"/>
              </a:rPr>
              <a:t>(1)</a:t>
            </a:r>
          </a:p>
          <a:p>
            <a:r>
              <a:rPr lang="en-US" sz="1100" b="1" dirty="0">
                <a:latin typeface="Courier New"/>
                <a:cs typeface="Courier New"/>
              </a:rPr>
              <a:t>@</a:t>
            </a:r>
            <a:r>
              <a:rPr lang="en-US" sz="1100" b="1" dirty="0" err="1">
                <a:latin typeface="Courier New"/>
                <a:cs typeface="Courier New"/>
              </a:rPr>
              <a:t>Xilinx_ControlWidth</a:t>
            </a:r>
            <a:r>
              <a:rPr lang="en-US" sz="1100" b="1" dirty="0">
                <a:latin typeface="Courier New"/>
                <a:cs typeface="Courier New"/>
              </a:rPr>
              <a:t>(3)</a:t>
            </a: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extern void</a:t>
            </a:r>
            <a:r>
              <a:rPr lang="en-US" sz="1100" b="1" dirty="0">
                <a:latin typeface="Courier New"/>
                <a:cs typeface="Courier New"/>
              </a:rPr>
              <a:t> count(</a:t>
            </a:r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in bit</a:t>
            </a:r>
            <a:r>
              <a:rPr lang="en-US" sz="1100" b="1" dirty="0">
                <a:latin typeface="Courier New"/>
                <a:cs typeface="Courier New"/>
              </a:rPr>
              <a:t>&lt;3&gt; index,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              </a:t>
            </a:r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in bit</a:t>
            </a:r>
            <a:r>
              <a:rPr lang="en-US" sz="1100" b="1" dirty="0">
                <a:latin typeface="Courier New"/>
                <a:cs typeface="Courier New"/>
              </a:rPr>
              <a:t>&lt;32&gt; </a:t>
            </a:r>
            <a:r>
              <a:rPr lang="en-US" sz="1100" b="1" dirty="0" err="1">
                <a:latin typeface="Courier New"/>
                <a:cs typeface="Courier New"/>
              </a:rPr>
              <a:t>newVal</a:t>
            </a:r>
            <a:r>
              <a:rPr lang="en-US" sz="1100" b="1" dirty="0">
                <a:latin typeface="Courier New"/>
                <a:cs typeface="Courier New"/>
              </a:rPr>
              <a:t>,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              </a:t>
            </a:r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in bit</a:t>
            </a:r>
            <a:r>
              <a:rPr lang="en-US" sz="1100" b="1" dirty="0">
                <a:latin typeface="Courier New"/>
                <a:cs typeface="Courier New"/>
              </a:rPr>
              <a:t>&lt;32&gt; </a:t>
            </a:r>
            <a:r>
              <a:rPr lang="en-US" sz="1100" b="1" dirty="0" err="1">
                <a:latin typeface="Courier New"/>
                <a:cs typeface="Courier New"/>
              </a:rPr>
              <a:t>incVal</a:t>
            </a:r>
            <a:r>
              <a:rPr lang="en-US" sz="1100" b="1" dirty="0">
                <a:latin typeface="Courier New"/>
                <a:cs typeface="Courier New"/>
              </a:rPr>
              <a:t>,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              </a:t>
            </a:r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in bit</a:t>
            </a:r>
            <a:r>
              <a:rPr lang="en-US" sz="1100" b="1" dirty="0">
                <a:latin typeface="Courier New"/>
                <a:cs typeface="Courier New"/>
              </a:rPr>
              <a:t>&lt;8&gt; </a:t>
            </a:r>
            <a:r>
              <a:rPr lang="en-US" sz="1100" b="1" dirty="0" err="1">
                <a:latin typeface="Courier New"/>
                <a:cs typeface="Courier New"/>
              </a:rPr>
              <a:t>opCode</a:t>
            </a:r>
            <a:r>
              <a:rPr lang="en-US" sz="1100" b="1" dirty="0">
                <a:latin typeface="Courier New"/>
                <a:cs typeface="Courier New"/>
              </a:rPr>
              <a:t>,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              </a:t>
            </a:r>
            <a:r>
              <a:rPr lang="en-US" sz="1100" b="1" dirty="0" smtClean="0">
                <a:solidFill>
                  <a:srgbClr val="FF6600"/>
                </a:solidFill>
                <a:latin typeface="Courier New"/>
                <a:cs typeface="Courier New"/>
              </a:rPr>
              <a:t>out </a:t>
            </a:r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100" b="1" dirty="0">
                <a:latin typeface="Courier New"/>
                <a:cs typeface="Courier New"/>
              </a:rPr>
              <a:t>&lt;32&gt; result);</a:t>
            </a:r>
          </a:p>
          <a:p>
            <a:endParaRPr lang="en-US" sz="1100" b="1" dirty="0">
              <a:latin typeface="Courier New"/>
              <a:cs typeface="Courier New"/>
            </a:endParaRP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100" b="1" dirty="0">
                <a:latin typeface="Courier New"/>
                <a:cs typeface="Courier New"/>
              </a:rPr>
              <a:t>&lt;16&gt; index = </a:t>
            </a:r>
            <a:r>
              <a:rPr lang="en-US" sz="1100" b="1" dirty="0" err="1">
                <a:latin typeface="Courier New"/>
                <a:cs typeface="Courier New"/>
              </a:rPr>
              <a:t>pkt.hdr.index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100" b="1" dirty="0">
                <a:latin typeface="Courier New"/>
                <a:cs typeface="Courier New"/>
              </a:rPr>
              <a:t>&lt;32&gt; </a:t>
            </a:r>
            <a:r>
              <a:rPr lang="en-US" sz="1100" b="1" dirty="0" err="1">
                <a:latin typeface="Courier New"/>
                <a:cs typeface="Courier New"/>
              </a:rPr>
              <a:t>newVal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100" b="1" dirty="0">
                <a:latin typeface="Courier New"/>
                <a:cs typeface="Courier New"/>
              </a:rPr>
              <a:t>&lt;32&gt; </a:t>
            </a:r>
            <a:r>
              <a:rPr lang="en-US" sz="1100" b="1" dirty="0" err="1">
                <a:latin typeface="Courier New"/>
                <a:cs typeface="Courier New"/>
              </a:rPr>
              <a:t>incVal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100" b="1" dirty="0">
                <a:latin typeface="Courier New"/>
                <a:cs typeface="Courier New"/>
              </a:rPr>
              <a:t>&lt;8&gt; </a:t>
            </a:r>
            <a:r>
              <a:rPr lang="en-US" sz="1100" b="1" dirty="0" err="1">
                <a:latin typeface="Courier New"/>
                <a:cs typeface="Courier New"/>
              </a:rPr>
              <a:t>opCode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endParaRPr lang="en-US" sz="1100" b="1" dirty="0">
              <a:latin typeface="Courier New"/>
              <a:cs typeface="Courier New"/>
            </a:endParaRP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if</a:t>
            </a:r>
            <a:r>
              <a:rPr lang="en-US" sz="1100" b="1" dirty="0">
                <a:latin typeface="Courier New"/>
                <a:cs typeface="Courier New"/>
              </a:rPr>
              <a:t>(</a:t>
            </a:r>
            <a:r>
              <a:rPr lang="en-US" sz="1100" b="1" dirty="0" err="1">
                <a:latin typeface="Courier New"/>
                <a:cs typeface="Courier New"/>
              </a:rPr>
              <a:t>pkt.hdr.reset</a:t>
            </a:r>
            <a:r>
              <a:rPr lang="en-US" sz="1100" b="1" dirty="0">
                <a:latin typeface="Courier New"/>
                <a:cs typeface="Courier New"/>
              </a:rPr>
              <a:t> == 1) {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</a:t>
            </a:r>
            <a:r>
              <a:rPr lang="en-US" sz="1100" b="1" dirty="0" err="1">
                <a:latin typeface="Courier New"/>
                <a:cs typeface="Courier New"/>
              </a:rPr>
              <a:t>newVal</a:t>
            </a:r>
            <a:r>
              <a:rPr lang="en-US" sz="1100" b="1" dirty="0">
                <a:latin typeface="Courier New"/>
                <a:cs typeface="Courier New"/>
              </a:rPr>
              <a:t> = 0;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</a:t>
            </a:r>
            <a:r>
              <a:rPr lang="en-US" sz="1100" b="1" dirty="0" err="1">
                <a:latin typeface="Courier New"/>
                <a:cs typeface="Courier New"/>
              </a:rPr>
              <a:t>incVal</a:t>
            </a:r>
            <a:r>
              <a:rPr lang="en-US" sz="1100" b="1" dirty="0">
                <a:latin typeface="Courier New"/>
                <a:cs typeface="Courier New"/>
              </a:rPr>
              <a:t> = 0;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// not used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</a:t>
            </a:r>
            <a:r>
              <a:rPr lang="en-US" sz="1100" b="1" dirty="0" err="1">
                <a:latin typeface="Courier New"/>
                <a:cs typeface="Courier New"/>
              </a:rPr>
              <a:t>opCode</a:t>
            </a:r>
            <a:r>
              <a:rPr lang="en-US" sz="1100" b="1" dirty="0">
                <a:latin typeface="Courier New"/>
                <a:cs typeface="Courier New"/>
              </a:rPr>
              <a:t> = REG_WRITE;</a:t>
            </a:r>
          </a:p>
          <a:p>
            <a:r>
              <a:rPr lang="en-US" sz="1100" b="1" dirty="0">
                <a:latin typeface="Courier New"/>
                <a:cs typeface="Courier New"/>
              </a:rPr>
              <a:t>} </a:t>
            </a:r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else</a:t>
            </a:r>
            <a:r>
              <a:rPr lang="en-US" sz="1100" b="1" dirty="0">
                <a:latin typeface="Courier New"/>
                <a:cs typeface="Courier New"/>
              </a:rPr>
              <a:t> {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</a:t>
            </a:r>
            <a:r>
              <a:rPr lang="en-US" sz="1100" b="1" dirty="0" err="1">
                <a:latin typeface="Courier New"/>
                <a:cs typeface="Courier New"/>
              </a:rPr>
              <a:t>newVal</a:t>
            </a:r>
            <a:r>
              <a:rPr lang="en-US" sz="1100" b="1" dirty="0">
                <a:latin typeface="Courier New"/>
                <a:cs typeface="Courier New"/>
              </a:rPr>
              <a:t> = 0;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// not used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</a:t>
            </a:r>
            <a:r>
              <a:rPr lang="en-US" sz="1100" b="1" dirty="0" err="1">
                <a:latin typeface="Courier New"/>
                <a:cs typeface="Courier New"/>
              </a:rPr>
              <a:t>incVal</a:t>
            </a:r>
            <a:r>
              <a:rPr lang="en-US" sz="1100" b="1" dirty="0">
                <a:latin typeface="Courier New"/>
                <a:cs typeface="Courier New"/>
              </a:rPr>
              <a:t> = 1;</a:t>
            </a:r>
          </a:p>
          <a:p>
            <a:r>
              <a:rPr lang="en-US" sz="1100" b="1" dirty="0">
                <a:latin typeface="Courier New"/>
                <a:cs typeface="Courier New"/>
              </a:rPr>
              <a:t>    </a:t>
            </a:r>
            <a:r>
              <a:rPr lang="en-US" sz="1100" b="1" dirty="0" err="1">
                <a:latin typeface="Courier New"/>
                <a:cs typeface="Courier New"/>
              </a:rPr>
              <a:t>opCode</a:t>
            </a:r>
            <a:r>
              <a:rPr lang="en-US" sz="1100" b="1" dirty="0">
                <a:latin typeface="Courier New"/>
                <a:cs typeface="Courier New"/>
              </a:rPr>
              <a:t> = REG_ADD;</a:t>
            </a:r>
          </a:p>
          <a:p>
            <a:r>
              <a:rPr lang="en-US" sz="1100" b="1" dirty="0">
                <a:latin typeface="Courier New"/>
                <a:cs typeface="Courier New"/>
              </a:rPr>
              <a:t>}</a:t>
            </a:r>
          </a:p>
          <a:p>
            <a:endParaRPr lang="en-US" sz="1100" b="1" dirty="0">
              <a:latin typeface="Courier New"/>
              <a:cs typeface="Courier New"/>
            </a:endParaRPr>
          </a:p>
          <a:p>
            <a:r>
              <a:rPr lang="en-US" sz="1100" b="1" dirty="0">
                <a:solidFill>
                  <a:srgbClr val="FF6600"/>
                </a:solidFill>
                <a:latin typeface="Courier New"/>
                <a:cs typeface="Courier New"/>
              </a:rPr>
              <a:t>bit</a:t>
            </a:r>
            <a:r>
              <a:rPr lang="en-US" sz="1100" b="1" dirty="0">
                <a:latin typeface="Courier New"/>
                <a:cs typeface="Courier New"/>
              </a:rPr>
              <a:t>&lt;32&gt; result;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// the new value stored in count</a:t>
            </a:r>
          </a:p>
          <a:p>
            <a:r>
              <a:rPr lang="en-US" sz="1100" b="1" dirty="0" err="1">
                <a:latin typeface="Courier New"/>
                <a:cs typeface="Courier New"/>
              </a:rPr>
              <a:t>count_reg_raw</a:t>
            </a:r>
            <a:r>
              <a:rPr lang="en-US" sz="1100" b="1" dirty="0">
                <a:latin typeface="Courier New"/>
                <a:cs typeface="Courier New"/>
              </a:rPr>
              <a:t>(index, </a:t>
            </a:r>
            <a:r>
              <a:rPr lang="en-US" sz="1100" b="1" dirty="0" err="1">
                <a:latin typeface="Courier New"/>
                <a:cs typeface="Courier New"/>
              </a:rPr>
              <a:t>newVal</a:t>
            </a:r>
            <a:r>
              <a:rPr lang="en-US" sz="1100" b="1" dirty="0">
                <a:latin typeface="Courier New"/>
                <a:cs typeface="Courier New"/>
              </a:rPr>
              <a:t>, </a:t>
            </a:r>
            <a:r>
              <a:rPr lang="en-US" sz="1100" b="1" dirty="0" err="1">
                <a:latin typeface="Courier New"/>
                <a:cs typeface="Courier New"/>
              </a:rPr>
              <a:t>incVal</a:t>
            </a:r>
            <a:r>
              <a:rPr lang="en-US" sz="1100" b="1" dirty="0">
                <a:latin typeface="Courier New"/>
                <a:cs typeface="Courier New"/>
              </a:rPr>
              <a:t>, </a:t>
            </a:r>
            <a:r>
              <a:rPr lang="en-US" sz="1100" b="1" dirty="0" err="1">
                <a:latin typeface="Courier New"/>
                <a:cs typeface="Courier New"/>
              </a:rPr>
              <a:t>opCode</a:t>
            </a:r>
            <a:r>
              <a:rPr lang="en-US" sz="1100" b="1" dirty="0">
                <a:latin typeface="Courier New"/>
                <a:cs typeface="Courier New"/>
              </a:rPr>
              <a:t>, result);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22" y="397146"/>
            <a:ext cx="7707862" cy="650699"/>
          </a:xfrm>
        </p:spPr>
        <p:txBody>
          <a:bodyPr/>
          <a:lstStyle/>
          <a:p>
            <a:r>
              <a:rPr lang="en-US" sz="2800" dirty="0" smtClean="0"/>
              <a:t>Using Atom Externs in P4 – </a:t>
            </a:r>
            <a:r>
              <a:rPr lang="en-US" sz="2800" dirty="0"/>
              <a:t>Resetting Counter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5497261" y="1200614"/>
            <a:ext cx="3325092" cy="1030374"/>
          </a:xfrm>
          <a:ln w="28575" cmpd="sng"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>
              <a:buFont typeface="Wingdings" charset="2"/>
              <a:buChar char="u"/>
            </a:pPr>
            <a:r>
              <a:rPr lang="en-US" dirty="0" smtClean="0"/>
              <a:t>State can be accessed exactly </a:t>
            </a:r>
            <a:r>
              <a:rPr lang="en-US" b="1" i="1" dirty="0" smtClean="0"/>
              <a:t>1 time</a:t>
            </a:r>
          </a:p>
          <a:p>
            <a:pPr>
              <a:buFont typeface="Wingdings" charset="2"/>
              <a:buChar char="u"/>
            </a:pPr>
            <a:r>
              <a:rPr lang="en-US" dirty="0" smtClean="0">
                <a:solidFill>
                  <a:schemeClr val="tx1"/>
                </a:solidFill>
              </a:rPr>
              <a:t>Using RAW atom here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97261" y="2439263"/>
            <a:ext cx="3325092" cy="451832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u"/>
            </a:pPr>
            <a:r>
              <a:rPr lang="en-US" sz="1900" dirty="0" smtClean="0"/>
              <a:t>Instantiate atom</a:t>
            </a:r>
            <a:endParaRPr lang="en-US" sz="1900" b="1" i="1" dirty="0" smtClean="0"/>
          </a:p>
          <a:p>
            <a:pPr>
              <a:buFont typeface="Wingdings" charset="2"/>
              <a:buChar char="u"/>
            </a:pP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7261" y="4045565"/>
            <a:ext cx="3325092" cy="834206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u"/>
            </a:pPr>
            <a:r>
              <a:rPr lang="en-US" sz="1900" dirty="0" smtClean="0"/>
              <a:t>Set metadata for state access </a:t>
            </a:r>
            <a:endParaRPr lang="en-US" sz="1900" b="1" i="1" dirty="0" smtClean="0"/>
          </a:p>
          <a:p>
            <a:pPr>
              <a:buFont typeface="Wingdings" charset="2"/>
              <a:buChar char="u"/>
            </a:pP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97261" y="5449335"/>
            <a:ext cx="3325092" cy="451832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u"/>
            </a:pPr>
            <a:r>
              <a:rPr lang="en-US" sz="1900" b="1" dirty="0" smtClean="0"/>
              <a:t>Single</a:t>
            </a:r>
            <a:r>
              <a:rPr lang="en-US" sz="1900" dirty="0" smtClean="0"/>
              <a:t> state access!</a:t>
            </a:r>
            <a:endParaRPr lang="en-US" sz="1900" b="1" i="1" dirty="0" smtClean="0"/>
          </a:p>
          <a:p>
            <a:pPr>
              <a:buFont typeface="Wingdings" charset="2"/>
              <a:buChar char="u"/>
            </a:pPr>
            <a:endParaRPr lang="en-US" dirty="0" smtClean="0"/>
          </a:p>
        </p:txBody>
      </p:sp>
      <p:sp>
        <p:nvSpPr>
          <p:cNvPr id="11" name="Left Brace 10"/>
          <p:cNvSpPr/>
          <p:nvPr/>
        </p:nvSpPr>
        <p:spPr>
          <a:xfrm rot="10800000">
            <a:off x="4895737" y="2076821"/>
            <a:ext cx="601524" cy="11378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0800000">
            <a:off x="4895736" y="3342308"/>
            <a:ext cx="601524" cy="22894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0" idx="2"/>
          </p:cNvCxnSpPr>
          <p:nvPr/>
        </p:nvCxnSpPr>
        <p:spPr>
          <a:xfrm flipH="1">
            <a:off x="5373474" y="5901167"/>
            <a:ext cx="1786333" cy="282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915358" y="1261716"/>
            <a:ext cx="4147469" cy="643401"/>
          </a:xfrm>
          <a:prstGeom prst="wedgeRoundRectCallout">
            <a:avLst>
              <a:gd name="adj1" fmla="val 71022"/>
              <a:gd name="adj2" fmla="val -12824"/>
              <a:gd name="adj3" fmla="val 16667"/>
            </a:avLst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358" y="344306"/>
            <a:ext cx="7707862" cy="650699"/>
          </a:xfrm>
        </p:spPr>
        <p:txBody>
          <a:bodyPr/>
          <a:lstStyle/>
          <a:p>
            <a:r>
              <a:rPr lang="en-US" sz="2800" dirty="0" smtClean="0"/>
              <a:t>P4-NetFPGA Workflow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Write P4 program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Write python </a:t>
            </a:r>
            <a:r>
              <a:rPr lang="en-US" dirty="0" err="1" smtClean="0"/>
              <a:t>gen_testdata.py</a:t>
            </a:r>
            <a:r>
              <a:rPr lang="en-US" dirty="0" smtClean="0"/>
              <a:t> script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Compile to </a:t>
            </a:r>
            <a:r>
              <a:rPr lang="en-US" dirty="0" err="1" smtClean="0"/>
              <a:t>verilog</a:t>
            </a:r>
            <a:r>
              <a:rPr lang="en-US" dirty="0" smtClean="0"/>
              <a:t> / generate API &amp; CLI tools</a:t>
            </a:r>
          </a:p>
          <a:p>
            <a:pPr marL="344488" lvl="2" indent="0">
              <a:buNone/>
            </a:pPr>
            <a:r>
              <a:rPr lang="en-US" dirty="0" smtClean="0"/>
              <a:t>$ make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Run initial </a:t>
            </a:r>
            <a:r>
              <a:rPr lang="en-US" dirty="0" err="1" smtClean="0"/>
              <a:t>SDNet</a:t>
            </a:r>
            <a:r>
              <a:rPr lang="en-US" dirty="0" smtClean="0"/>
              <a:t> simulation</a:t>
            </a:r>
          </a:p>
          <a:p>
            <a:pPr marL="344488" lvl="2" indent="0">
              <a:buNone/>
            </a:pPr>
            <a:r>
              <a:rPr lang="en-US" dirty="0" smtClean="0"/>
              <a:t>$ ./</a:t>
            </a:r>
            <a:r>
              <a:rPr lang="en-US" dirty="0" err="1" smtClean="0"/>
              <a:t>vivado_sim.bash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SDNet</a:t>
            </a:r>
            <a:r>
              <a:rPr lang="en-US" dirty="0" smtClean="0"/>
              <a:t> output as SUME library core</a:t>
            </a:r>
          </a:p>
          <a:p>
            <a:pPr marL="344488" lvl="2" indent="0">
              <a:buNone/>
            </a:pPr>
            <a:r>
              <a:rPr lang="en-US" dirty="0" smtClean="0"/>
              <a:t>$ make </a:t>
            </a:r>
            <a:r>
              <a:rPr lang="en-US" dirty="0" err="1" smtClean="0"/>
              <a:t>install_sdnet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err="1" smtClean="0"/>
              <a:t>NetFPGA</a:t>
            </a:r>
            <a:r>
              <a:rPr lang="en-US" dirty="0" smtClean="0"/>
              <a:t> simulation</a:t>
            </a:r>
          </a:p>
          <a:p>
            <a:pPr marL="344488" lvl="2" indent="0">
              <a:buNone/>
            </a:pPr>
            <a:r>
              <a:rPr lang="en-US" dirty="0" smtClean="0"/>
              <a:t>$ ./</a:t>
            </a:r>
            <a:r>
              <a:rPr lang="en-US" dirty="0" err="1" smtClean="0"/>
              <a:t>nf_test</a:t>
            </a:r>
            <a:r>
              <a:rPr lang="en-US" dirty="0" smtClean="0"/>
              <a:t> </a:t>
            </a:r>
            <a:r>
              <a:rPr lang="en-US" dirty="0" err="1" smtClean="0"/>
              <a:t>sim</a:t>
            </a:r>
            <a:r>
              <a:rPr lang="en-US" dirty="0" smtClean="0"/>
              <a:t> –major switch –minor default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Build </a:t>
            </a:r>
            <a:r>
              <a:rPr lang="en-US" dirty="0" err="1" smtClean="0"/>
              <a:t>bitstream</a:t>
            </a:r>
            <a:endParaRPr lang="en-US" dirty="0" smtClean="0"/>
          </a:p>
          <a:p>
            <a:pPr marL="344488" lvl="2" indent="0">
              <a:buNone/>
            </a:pPr>
            <a:r>
              <a:rPr lang="en-US" dirty="0" smtClean="0"/>
              <a:t>$ make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Test the 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8405" y="1197231"/>
            <a:ext cx="20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All of your effort will go 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414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18" y="344306"/>
            <a:ext cx="7707862" cy="650699"/>
          </a:xfrm>
        </p:spPr>
        <p:txBody>
          <a:bodyPr/>
          <a:lstStyle/>
          <a:p>
            <a:r>
              <a:rPr lang="en-US" sz="2800" dirty="0" smtClean="0"/>
              <a:t>Directory Structure of $SUME_FOLDER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9818" y="1211580"/>
            <a:ext cx="7966824" cy="5012056"/>
          </a:xfrm>
        </p:spPr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P4-NetFPGA-SIGCOMM/</a:t>
            </a: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</a:t>
            </a:r>
            <a:r>
              <a:rPr lang="en-US" dirty="0" err="1" smtClean="0">
                <a:latin typeface="Courier"/>
                <a:cs typeface="Courier"/>
              </a:rPr>
              <a:t>contrib</a:t>
            </a:r>
            <a:r>
              <a:rPr lang="en-US" dirty="0" smtClean="0">
                <a:latin typeface="Courier"/>
                <a:cs typeface="Courier"/>
              </a:rPr>
              <a:t>-projects/</a:t>
            </a:r>
          </a:p>
          <a:p>
            <a:r>
              <a:rPr lang="en-US" dirty="0" smtClean="0">
                <a:latin typeface="Courier"/>
                <a:cs typeface="Courier"/>
              </a:rPr>
              <a:t>|  |- </a:t>
            </a:r>
            <a:r>
              <a:rPr lang="en-US" b="1" dirty="0" err="1" smtClean="0">
                <a:latin typeface="Courier"/>
                <a:cs typeface="Courier"/>
              </a:rPr>
              <a:t>sume</a:t>
            </a:r>
            <a:r>
              <a:rPr lang="en-US" b="1" dirty="0" smtClean="0">
                <a:latin typeface="Courier"/>
                <a:cs typeface="Courier"/>
              </a:rPr>
              <a:t>-</a:t>
            </a:r>
            <a:r>
              <a:rPr lang="en-US" b="1" dirty="0" err="1" smtClean="0">
                <a:latin typeface="Courier"/>
                <a:cs typeface="Courier"/>
              </a:rPr>
              <a:t>sdnet</a:t>
            </a:r>
            <a:r>
              <a:rPr lang="en-US" b="1" dirty="0" smtClean="0">
                <a:latin typeface="Courier"/>
                <a:cs typeface="Courier"/>
              </a:rPr>
              <a:t>-switch</a:t>
            </a:r>
            <a:r>
              <a:rPr lang="en-US" dirty="0" smtClean="0">
                <a:latin typeface="Courier"/>
                <a:cs typeface="Courier"/>
              </a:rPr>
              <a:t>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the main directory for P4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dev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lib/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contains all of the SUME IP cores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tools/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various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NetFPGA</a:t>
            </a:r>
            <a:r>
              <a:rPr lang="en-US" dirty="0" smtClean="0">
                <a:latin typeface="Courier"/>
                <a:cs typeface="Courier"/>
                <a:sym typeface="Wingdings"/>
              </a:rPr>
              <a:t> scripts for test infra.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</a:t>
            </a:r>
            <a:r>
              <a:rPr lang="en-US" dirty="0" err="1" smtClean="0">
                <a:latin typeface="Courier"/>
                <a:cs typeface="Courier"/>
              </a:rPr>
              <a:t>Makefile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builds all of the SUME IP cores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9223867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18" y="479388"/>
            <a:ext cx="7707862" cy="650699"/>
          </a:xfrm>
        </p:spPr>
        <p:txBody>
          <a:bodyPr/>
          <a:lstStyle/>
          <a:p>
            <a:r>
              <a:rPr lang="en-US" sz="2800" dirty="0" smtClean="0"/>
              <a:t>Directory Structure of $SUME_SDNET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689818" y="1211580"/>
            <a:ext cx="7966824" cy="5012056"/>
          </a:xfrm>
        </p:spPr>
        <p:txBody>
          <a:bodyPr/>
          <a:lstStyle/>
          <a:p>
            <a:r>
              <a:rPr lang="en-US" dirty="0" err="1">
                <a:latin typeface="Courier"/>
                <a:cs typeface="Courier"/>
              </a:rPr>
              <a:t>s</a:t>
            </a:r>
            <a:r>
              <a:rPr lang="en-US" dirty="0" err="1" smtClean="0">
                <a:latin typeface="Courier"/>
                <a:cs typeface="Courier"/>
              </a:rPr>
              <a:t>ume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sdnet</a:t>
            </a:r>
            <a:r>
              <a:rPr lang="en-US" dirty="0" smtClean="0">
                <a:latin typeface="Courier"/>
                <a:cs typeface="Courier"/>
              </a:rPr>
              <a:t>-switch/</a:t>
            </a: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bin/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scripts used to automate workflow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>
                <a:latin typeface="Courier"/>
                <a:cs typeface="Courier"/>
              </a:rPr>
              <a:t>|- templates/ </a:t>
            </a:r>
            <a:r>
              <a:rPr lang="en-US" dirty="0">
                <a:latin typeface="Courier"/>
                <a:cs typeface="Courier"/>
                <a:sym typeface="Wingdings"/>
              </a:rPr>
              <a:t> templates for externs, wrapper module,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                </a:t>
            </a:r>
            <a:r>
              <a:rPr lang="en-US" dirty="0">
                <a:latin typeface="Courier"/>
                <a:cs typeface="Courier"/>
                <a:sym typeface="Wingdings"/>
              </a:rPr>
              <a:t>CLI tools, new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projects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projects/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all of the P4 project directories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  |- </a:t>
            </a:r>
            <a:r>
              <a:rPr lang="en-US" b="1" dirty="0" err="1" smtClean="0">
                <a:latin typeface="Courier"/>
                <a:cs typeface="Courier"/>
                <a:sym typeface="Wingdings"/>
              </a:rPr>
              <a:t>switch_calc</a:t>
            </a:r>
            <a:r>
              <a:rPr lang="en-US" dirty="0" smtClean="0">
                <a:latin typeface="Courier"/>
                <a:cs typeface="Courier"/>
                <a:sym typeface="Wingdings"/>
              </a:rPr>
              <a:t>/ 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695007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18" y="354697"/>
            <a:ext cx="7707862" cy="650699"/>
          </a:xfrm>
        </p:spPr>
        <p:txBody>
          <a:bodyPr/>
          <a:lstStyle/>
          <a:p>
            <a:r>
              <a:rPr lang="en-US" sz="2800" dirty="0" smtClean="0"/>
              <a:t>Directory Structure of $P4_PROJECT_DIR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689818" y="1211580"/>
            <a:ext cx="7966824" cy="5012056"/>
          </a:xfrm>
        </p:spPr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$P4_PROJECT_DIR/</a:t>
            </a: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</a:t>
            </a:r>
            <a:r>
              <a:rPr lang="en-US" dirty="0" err="1" smtClean="0">
                <a:latin typeface="Courier"/>
                <a:cs typeface="Courier"/>
              </a:rPr>
              <a:t>src</a:t>
            </a:r>
            <a:r>
              <a:rPr lang="en-US" dirty="0" smtClean="0">
                <a:latin typeface="Courier"/>
                <a:cs typeface="Courier"/>
              </a:rPr>
              <a:t>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P4 source files and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commands.txt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|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|- </a:t>
            </a:r>
            <a:r>
              <a:rPr lang="en-US" dirty="0" err="1" smtClean="0">
                <a:latin typeface="Courier"/>
                <a:cs typeface="Courier"/>
              </a:rPr>
              <a:t>testdata</a:t>
            </a:r>
            <a:r>
              <a:rPr lang="en-US" dirty="0" smtClean="0">
                <a:latin typeface="Courier"/>
                <a:cs typeface="Courier"/>
              </a:rPr>
              <a:t>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scripts to generate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testdata</a:t>
            </a:r>
            <a:r>
              <a:rPr lang="en-US" dirty="0" smtClean="0">
                <a:latin typeface="Courier"/>
                <a:cs typeface="Courier"/>
                <a:sym typeface="Wingdings"/>
              </a:rPr>
              <a:t> used for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               verifying functionality of P4 program</a:t>
            </a:r>
          </a:p>
          <a:p>
            <a:r>
              <a:rPr lang="en-US" dirty="0" smtClean="0">
                <a:latin typeface="Courier"/>
                <a:cs typeface="Courier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</a:rPr>
              <a:t>|- </a:t>
            </a:r>
            <a:r>
              <a:rPr lang="en-US" dirty="0" err="1" smtClean="0">
                <a:latin typeface="Courier"/>
                <a:cs typeface="Courier"/>
              </a:rPr>
              <a:t>simple_sume_switch</a:t>
            </a:r>
            <a:r>
              <a:rPr lang="en-US" dirty="0" smtClean="0">
                <a:latin typeface="Courier"/>
                <a:cs typeface="Courier"/>
              </a:rPr>
              <a:t>/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 main SUME project directory,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               top level HDL files and SUME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sim</a:t>
            </a:r>
            <a:r>
              <a:rPr lang="en-US" dirty="0">
                <a:latin typeface="Courier"/>
                <a:cs typeface="Courier"/>
                <a:sym typeface="Wingdings"/>
              </a:rPr>
              <a:t> </a:t>
            </a:r>
            <a:r>
              <a:rPr lang="en-US" dirty="0" smtClean="0">
                <a:latin typeface="Courier"/>
                <a:cs typeface="Courier"/>
                <a:sym typeface="Wingdings"/>
              </a:rPr>
              <a:t>scripts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|-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sw</a:t>
            </a:r>
            <a:r>
              <a:rPr lang="en-US" dirty="0" smtClean="0">
                <a:latin typeface="Courier"/>
                <a:cs typeface="Courier"/>
                <a:sym typeface="Wingdings"/>
              </a:rPr>
              <a:t>/  populated with API files and CLI tools and any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         user software for the project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</a:t>
            </a:r>
          </a:p>
          <a:p>
            <a:r>
              <a:rPr lang="en-US" dirty="0" smtClean="0">
                <a:latin typeface="Courier"/>
                <a:cs typeface="Courier"/>
                <a:sym typeface="Wingdings"/>
              </a:rPr>
              <a:t>|-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nf_sume_sdnet_ip</a:t>
            </a:r>
            <a:r>
              <a:rPr lang="en-US" dirty="0" smtClean="0">
                <a:latin typeface="Courier"/>
                <a:cs typeface="Courier"/>
                <a:sym typeface="Wingdings"/>
              </a:rPr>
              <a:t>/  </a:t>
            </a:r>
            <a:r>
              <a:rPr lang="en-US" dirty="0" err="1" smtClean="0">
                <a:latin typeface="Courier"/>
                <a:cs typeface="Courier"/>
                <a:sym typeface="Wingdings"/>
              </a:rPr>
              <a:t>SDNet</a:t>
            </a:r>
            <a:r>
              <a:rPr lang="en-US" dirty="0" smtClean="0">
                <a:latin typeface="Courier"/>
                <a:cs typeface="Courier"/>
                <a:sym typeface="Wingdings"/>
              </a:rPr>
              <a:t> output directory</a:t>
            </a:r>
          </a:p>
        </p:txBody>
      </p:sp>
    </p:spTree>
    <p:extLst>
      <p:ext uri="{BB962C8B-B14F-4D97-AF65-F5344CB8AC3E}">
        <p14:creationId xmlns:p14="http://schemas.microsoft.com/office/powerpoint/2010/main" val="214837625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33914"/>
            <a:ext cx="7707862" cy="650699"/>
          </a:xfrm>
        </p:spPr>
        <p:txBody>
          <a:bodyPr/>
          <a:lstStyle/>
          <a:p>
            <a:r>
              <a:rPr lang="en-US" sz="2800" dirty="0" smtClean="0"/>
              <a:t>API </a:t>
            </a:r>
            <a:r>
              <a:rPr lang="en-US" sz="2800" dirty="0"/>
              <a:t>&amp;</a:t>
            </a:r>
            <a:r>
              <a:rPr lang="en-US" sz="2800" dirty="0" smtClean="0"/>
              <a:t> Interactive CLI Tool Generation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Both Python API and C API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</a:t>
            </a:r>
            <a:r>
              <a:rPr lang="en-US" sz="2000" dirty="0" smtClean="0">
                <a:solidFill>
                  <a:srgbClr val="000000"/>
                </a:solidFill>
              </a:rPr>
              <a:t>anipulate tables and </a:t>
            </a:r>
            <a:r>
              <a:rPr lang="en-US" sz="2000" dirty="0" err="1" smtClean="0">
                <a:solidFill>
                  <a:srgbClr val="000000"/>
                </a:solidFill>
              </a:rPr>
              <a:t>stateful</a:t>
            </a:r>
            <a:r>
              <a:rPr lang="en-US" sz="2000" dirty="0" smtClean="0">
                <a:solidFill>
                  <a:srgbClr val="000000"/>
                </a:solidFill>
              </a:rPr>
              <a:t> elements in P4 switch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by control-plane program</a:t>
            </a:r>
          </a:p>
          <a:p>
            <a:pPr lvl="1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CLI tool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Useful debugging feature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Query various compile-time information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Interact directly with tables and </a:t>
            </a:r>
            <a:r>
              <a:rPr lang="en-US" sz="2000" dirty="0" err="1" smtClean="0">
                <a:solidFill>
                  <a:srgbClr val="000000"/>
                </a:solidFill>
              </a:rPr>
              <a:t>stateful</a:t>
            </a:r>
            <a:r>
              <a:rPr lang="en-US" sz="2000" dirty="0" smtClean="0">
                <a:solidFill>
                  <a:srgbClr val="000000"/>
                </a:solidFill>
              </a:rPr>
              <a:t> elements in real time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971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标题 6"/>
          <p:cNvSpPr txBox="1">
            <a:spLocks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3600" dirty="0" err="1"/>
              <a:t>NetFPGA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Family of Boards</a:t>
            </a:r>
            <a:endParaRPr lang="zh-CN" altLang="en-US" sz="3600" dirty="0"/>
          </a:p>
        </p:txBody>
      </p:sp>
      <p:grpSp>
        <p:nvGrpSpPr>
          <p:cNvPr id="10263" name="Group 23"/>
          <p:cNvGrpSpPr>
            <a:grpSpLocks/>
          </p:cNvGrpSpPr>
          <p:nvPr/>
        </p:nvGrpSpPr>
        <p:grpSpPr bwMode="auto">
          <a:xfrm>
            <a:off x="810881" y="857173"/>
            <a:ext cx="3254029" cy="2098834"/>
            <a:chOff x="3168" y="2496"/>
            <a:chExt cx="2352" cy="1250"/>
          </a:xfrm>
        </p:grpSpPr>
        <p:pic>
          <p:nvPicPr>
            <p:cNvPr id="10265" name="Content Placeholder 4" descr="NetFPGA_upright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2496"/>
              <a:ext cx="2352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66" name="Text Box 25"/>
            <p:cNvSpPr txBox="1">
              <a:spLocks noChangeArrowheads="1"/>
            </p:cNvSpPr>
            <p:nvPr/>
          </p:nvSpPr>
          <p:spPr bwMode="auto">
            <a:xfrm>
              <a:off x="3888" y="3513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 b="0">
                <a:solidFill>
                  <a:srgbClr val="000000"/>
                </a:solidFill>
                <a:ea typeface="SimSun" panose="02010600030101010101" pitchFamily="2" charset="-122"/>
              </a:endParaRPr>
            </a:p>
          </p:txBody>
        </p:sp>
      </p:grpSp>
      <p:pic>
        <p:nvPicPr>
          <p:cNvPr id="102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62" y="988862"/>
            <a:ext cx="3844925" cy="1984375"/>
          </a:xfrm>
          <a:prstGeom prst="rect">
            <a:avLst/>
          </a:prstGeom>
          <a:noFill/>
          <a:ln>
            <a:noFill/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http://www.digilentinc.com/Data/Products/NETFPGA-1G-CML/NetFPGA7-obl-6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7" y="3913974"/>
            <a:ext cx="2876545" cy="19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810880" y="881407"/>
            <a:ext cx="3254029" cy="2098834"/>
            <a:chOff x="3168" y="2496"/>
            <a:chExt cx="2352" cy="1250"/>
          </a:xfrm>
        </p:grpSpPr>
        <p:pic>
          <p:nvPicPr>
            <p:cNvPr id="10" name="Content Placeholder 4" descr="NetFPGA_upright.jp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2496"/>
              <a:ext cx="2352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25"/>
            <p:cNvSpPr txBox="1">
              <a:spLocks noChangeArrowheads="1"/>
            </p:cNvSpPr>
            <p:nvPr/>
          </p:nvSpPr>
          <p:spPr bwMode="auto">
            <a:xfrm>
              <a:off x="3888" y="3513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 b="0">
                <a:solidFill>
                  <a:srgbClr val="000000"/>
                </a:solidFill>
                <a:ea typeface="SimSun" panose="02010600030101010101" pitchFamily="2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37094" y="265430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chemeClr val="accent2">
                    <a:lumMod val="50000"/>
                  </a:schemeClr>
                </a:solidFill>
              </a:rPr>
              <a:t>NetFPGA-1G (2006)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3729" y="5908379"/>
            <a:ext cx="28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chemeClr val="accent2">
                    <a:lumMod val="50000"/>
                  </a:schemeClr>
                </a:solidFill>
              </a:rPr>
              <a:t>NetFPGA-1G-CML (2014)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7758" y="312389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chemeClr val="accent2">
                    <a:lumMod val="50000"/>
                  </a:schemeClr>
                </a:solidFill>
              </a:rPr>
              <a:t>NetFPGA-10G (2010)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7758" y="5908379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err="1" smtClean="0">
                <a:solidFill>
                  <a:schemeClr val="accent2">
                    <a:lumMod val="50000"/>
                  </a:schemeClr>
                </a:solidFill>
              </a:rPr>
              <a:t>NetFPGA</a:t>
            </a:r>
            <a:r>
              <a:rPr lang="en-GB" sz="1800" dirty="0" smtClean="0">
                <a:solidFill>
                  <a:schemeClr val="accent2">
                    <a:lumMod val="50000"/>
                  </a:schemeClr>
                </a:solidFill>
              </a:rPr>
              <a:t> SUME (2014)</a:t>
            </a:r>
            <a:endParaRPr lang="en-GB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Down Arrow 4"/>
          <p:cNvSpPr/>
          <p:nvPr/>
        </p:nvSpPr>
        <p:spPr bwMode="auto">
          <a:xfrm>
            <a:off x="1844088" y="3060388"/>
            <a:ext cx="431321" cy="853586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B0F0"/>
              </a:gs>
              <a:gs pos="83000">
                <a:srgbClr val="00B0F0"/>
              </a:gs>
              <a:gs pos="100000">
                <a:srgbClr val="0070C0"/>
              </a:gs>
            </a:gsLst>
            <a:lin ang="5400000" scaled="1"/>
          </a:gra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1" i="0" u="none" strike="noStrike" cap="none" normalizeH="0" baseline="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73342"/>
            <a:ext cx="4201954" cy="22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8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P4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dirty="0" err="1" smtClean="0"/>
              <a:t>SDNet</a:t>
            </a:r>
            <a:r>
              <a:rPr lang="en-US" dirty="0" smtClean="0"/>
              <a:t> HDL simulation</a:t>
            </a: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dirty="0" err="1" smtClean="0"/>
              <a:t>SDNet</a:t>
            </a:r>
            <a:r>
              <a:rPr lang="en-US" dirty="0" smtClean="0"/>
              <a:t> C++ simulation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Verbose packet processing info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Output PCAP file</a:t>
            </a: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Full SUME design HDL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41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02741"/>
            <a:ext cx="7707862" cy="650699"/>
          </a:xfrm>
        </p:spPr>
        <p:txBody>
          <a:bodyPr/>
          <a:lstStyle/>
          <a:p>
            <a:r>
              <a:rPr lang="en-US" sz="2800" dirty="0" smtClean="0"/>
              <a:t>What can you do in 2.5 days?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sz="2000" dirty="0" smtClean="0"/>
              <a:t>Examples from the recent </a:t>
            </a:r>
            <a:r>
              <a:rPr lang="en-US" sz="2000" dirty="0" err="1" smtClean="0"/>
              <a:t>NetFPGA</a:t>
            </a:r>
            <a:r>
              <a:rPr lang="en-US" sz="2000" dirty="0" smtClean="0"/>
              <a:t> Summer Camp:</a:t>
            </a:r>
          </a:p>
          <a:p>
            <a:pPr lvl="2">
              <a:lnSpc>
                <a:spcPct val="20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Heavy hitter detection</a:t>
            </a:r>
          </a:p>
          <a:p>
            <a:pPr lvl="2">
              <a:lnSpc>
                <a:spcPct val="20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Event triggered network monitor</a:t>
            </a:r>
          </a:p>
          <a:p>
            <a:pPr lvl="2">
              <a:lnSpc>
                <a:spcPct val="20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Packet </a:t>
            </a:r>
            <a:r>
              <a:rPr lang="en-US" sz="2000" dirty="0" err="1" smtClean="0">
                <a:solidFill>
                  <a:srgbClr val="000000"/>
                </a:solidFill>
              </a:rPr>
              <a:t>Fuzzer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2">
              <a:lnSpc>
                <a:spcPct val="20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Tic-Tac-Toe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00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Get the Tools!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8115586" cy="501205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Fill out P4-&gt;</a:t>
            </a:r>
            <a:r>
              <a:rPr lang="en-US" sz="2000" dirty="0" err="1" smtClean="0"/>
              <a:t>NetFPGA</a:t>
            </a:r>
            <a:r>
              <a:rPr lang="en-US" sz="2000" dirty="0" smtClean="0"/>
              <a:t>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registration form: </a:t>
            </a:r>
            <a:r>
              <a:rPr lang="en-US" sz="2000" dirty="0" smtClean="0">
                <a:hlinkClick r:id="rId2"/>
              </a:rPr>
              <a:t>here</a:t>
            </a:r>
            <a:endParaRPr lang="en-US" sz="2000" dirty="0" smtClean="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Request P4-&gt;</a:t>
            </a:r>
            <a:r>
              <a:rPr lang="en-US" sz="2000" dirty="0" err="1" smtClean="0"/>
              <a:t>NetFPGA</a:t>
            </a:r>
            <a:r>
              <a:rPr lang="en-US" sz="2000" dirty="0" smtClean="0"/>
              <a:t> tools and licenses from Xilinx: </a:t>
            </a:r>
            <a:r>
              <a:rPr lang="en-US" sz="2000" dirty="0" smtClean="0">
                <a:hlinkClick r:id="rId3"/>
              </a:rPr>
              <a:t>here</a:t>
            </a:r>
            <a:endParaRPr lang="en-US" sz="2000" dirty="0" smtClean="0"/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P4-SDNet License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err="1" smtClean="0"/>
              <a:t>Vivado</a:t>
            </a:r>
            <a:r>
              <a:rPr lang="en-US" sz="2000" dirty="0" smtClean="0"/>
              <a:t> license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10G MAC Core license</a:t>
            </a: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(For academic users) Request special price </a:t>
            </a:r>
            <a:r>
              <a:rPr lang="en-US" sz="2000" dirty="0" err="1" smtClean="0"/>
              <a:t>NetFPGA</a:t>
            </a:r>
            <a:r>
              <a:rPr lang="en-US" sz="2000" dirty="0" smtClean="0"/>
              <a:t> SUME: </a:t>
            </a:r>
            <a:r>
              <a:rPr lang="en-US" sz="2000" dirty="0" smtClean="0">
                <a:hlinkClick r:id="rId4"/>
              </a:rPr>
              <a:t>here</a:t>
            </a:r>
            <a:endParaRPr lang="en-US" sz="2000" dirty="0" smtClean="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(For industry users) Purchase </a:t>
            </a:r>
            <a:r>
              <a:rPr lang="en-US" sz="2000" dirty="0" err="1" smtClean="0"/>
              <a:t>NetFPGA</a:t>
            </a:r>
            <a:r>
              <a:rPr lang="en-US" sz="2000" dirty="0" smtClean="0"/>
              <a:t> SUME from </a:t>
            </a:r>
            <a:r>
              <a:rPr lang="en-US" sz="2000" dirty="0" err="1" smtClean="0"/>
              <a:t>Digilent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5"/>
              </a:rPr>
              <a:t>here</a:t>
            </a:r>
            <a:endParaRPr lang="en-US" sz="2000" dirty="0" smtClean="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2000" dirty="0" smtClean="0"/>
              <a:t>Read the documentation: </a:t>
            </a:r>
            <a:r>
              <a:rPr lang="en-US" sz="2000" dirty="0" smtClean="0">
                <a:hlinkClick r:id="rId6"/>
              </a:rPr>
              <a:t>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16085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85869"/>
            <a:ext cx="7707862" cy="650699"/>
          </a:xfrm>
        </p:spPr>
        <p:txBody>
          <a:bodyPr/>
          <a:lstStyle/>
          <a:p>
            <a:r>
              <a:rPr lang="en-US" sz="2800" dirty="0" smtClean="0"/>
              <a:t>Today’s</a:t>
            </a:r>
            <a:r>
              <a:rPr lang="en-US" dirty="0" smtClean="0"/>
              <a:t> 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076497"/>
            <a:ext cx="7700963" cy="5012056"/>
          </a:xfrm>
        </p:spPr>
        <p:txBody>
          <a:bodyPr>
            <a:no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b="1" dirty="0" smtClean="0"/>
              <a:t>Google Compute Instance:</a:t>
            </a:r>
          </a:p>
          <a:p>
            <a:pPr marL="684213" lvl="2" indent="-457200">
              <a:lnSpc>
                <a:spcPct val="130000"/>
              </a:lnSpc>
            </a:pPr>
            <a:r>
              <a:rPr lang="en-US" sz="2000" dirty="0">
                <a:solidFill>
                  <a:schemeClr val="tx1"/>
                </a:solidFill>
              </a:rPr>
              <a:t>P4 development</a:t>
            </a:r>
          </a:p>
          <a:p>
            <a:pPr marL="684213" lvl="2" indent="-457200">
              <a:lnSpc>
                <a:spcPct val="130000"/>
              </a:lnSpc>
            </a:pPr>
            <a:r>
              <a:rPr lang="en-US" sz="2000" dirty="0">
                <a:solidFill>
                  <a:schemeClr val="tx1"/>
                </a:solidFill>
              </a:rPr>
              <a:t>P4 -&gt; HDL compilation</a:t>
            </a:r>
          </a:p>
          <a:p>
            <a:pPr marL="684213" lvl="2" indent="-457200">
              <a:lnSpc>
                <a:spcPct val="130000"/>
              </a:lnSpc>
            </a:pPr>
            <a:r>
              <a:rPr lang="en-US" sz="2000" dirty="0">
                <a:solidFill>
                  <a:schemeClr val="tx1"/>
                </a:solidFill>
              </a:rPr>
              <a:t>Simulation + debugging</a:t>
            </a:r>
          </a:p>
          <a:p>
            <a:pPr marL="684213" lvl="2" indent="-457200">
              <a:lnSpc>
                <a:spcPct val="13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Bitstream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generation</a:t>
            </a:r>
            <a:endParaRPr lang="en-US" sz="2000" dirty="0" smtClean="0"/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b="1" dirty="0"/>
              <a:t>Hardware Test </a:t>
            </a:r>
            <a:r>
              <a:rPr lang="en-US" sz="2000" b="1" dirty="0" smtClean="0"/>
              <a:t>Machines:</a:t>
            </a:r>
            <a:endParaRPr lang="en-US" sz="2000" b="1" dirty="0"/>
          </a:p>
          <a:p>
            <a:pPr marL="684213" lvl="2" indent="-457200">
              <a:lnSpc>
                <a:spcPct val="13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Testing on SUME boards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3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Connecting to machines: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Use “p4-netfpga-ssh-key”</a:t>
            </a:r>
          </a:p>
          <a:p>
            <a:pPr lvl="2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Command line development OR </a:t>
            </a:r>
            <a:r>
              <a:rPr lang="en-US" sz="2000" dirty="0" smtClean="0">
                <a:solidFill>
                  <a:schemeClr val="tx1"/>
                </a:solidFill>
                <a:hlinkClick r:id="rId2"/>
              </a:rPr>
              <a:t>VNC client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6124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453682" y="1277981"/>
            <a:ext cx="6265875" cy="152407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charset="0"/>
              </a:rPr>
              <a:t>Tutorial Assignments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1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23523"/>
            <a:ext cx="7707862" cy="650699"/>
          </a:xfrm>
        </p:spPr>
        <p:txBody>
          <a:bodyPr/>
          <a:lstStyle/>
          <a:p>
            <a:r>
              <a:rPr lang="en-US" sz="2800" dirty="0" smtClean="0"/>
              <a:t>Tutorial</a:t>
            </a:r>
            <a:r>
              <a:rPr lang="en-US" dirty="0" smtClean="0"/>
              <a:t>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Assignments described at this link:</a:t>
            </a:r>
          </a:p>
          <a:p>
            <a:pPr lvl="2">
              <a:buFont typeface="Arial"/>
              <a:buChar char="•"/>
            </a:pPr>
            <a:r>
              <a:rPr lang="en-US" sz="2000" dirty="0">
                <a:hlinkClick r:id="rId2"/>
              </a:rPr>
              <a:t>https://github.com/NetFPGA/P4-NetFPGA-public/wiki/Tutorial-</a:t>
            </a:r>
            <a:r>
              <a:rPr lang="en-US" sz="2000" dirty="0" smtClean="0">
                <a:hlinkClick r:id="rId2"/>
              </a:rPr>
              <a:t>Assignments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 smtClean="0"/>
              <a:t>Short version:</a:t>
            </a:r>
            <a:endParaRPr lang="en-US" sz="2000" dirty="0"/>
          </a:p>
          <a:p>
            <a:pPr lvl="2">
              <a:buFont typeface="Arial"/>
              <a:buChar char="•"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://tinyurl.com/P4-NetFPGA-SIGCOMM-</a:t>
            </a:r>
            <a:r>
              <a:rPr lang="en-US" sz="2000" dirty="0" smtClean="0">
                <a:hlinkClick r:id="rId3"/>
              </a:rPr>
              <a:t>17</a:t>
            </a:r>
            <a:endParaRPr lang="en-US" sz="2000" dirty="0" smtClean="0"/>
          </a:p>
          <a:p>
            <a:pPr marL="344488" lvl="2" indent="0">
              <a:buNone/>
            </a:pPr>
            <a:endParaRPr lang="en-US" sz="2000" dirty="0" smtClean="0"/>
          </a:p>
          <a:p>
            <a:pPr marL="344488" lvl="2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972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453682" y="2187416"/>
            <a:ext cx="6265875" cy="152407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charset="0"/>
              </a:rPr>
              <a:t>Assignment 1:</a:t>
            </a:r>
            <a:br>
              <a:rPr lang="en-US" sz="4000" dirty="0" smtClean="0">
                <a:latin typeface="Arial" charset="0"/>
              </a:rPr>
            </a:br>
            <a:r>
              <a:rPr lang="en-US" sz="4000" dirty="0" smtClean="0">
                <a:latin typeface="Arial" charset="0"/>
              </a:rPr>
              <a:t>Switch as a Calculator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50786"/>
            <a:ext cx="7707862" cy="650699"/>
          </a:xfrm>
        </p:spPr>
        <p:txBody>
          <a:bodyPr/>
          <a:lstStyle/>
          <a:p>
            <a:r>
              <a:rPr lang="en-US" sz="2800" dirty="0" smtClean="0"/>
              <a:t>Switch as Calculator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Supported Operations: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ADD – add two operands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SUBTRACT – subtract two operands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ADD_REG – add operand to current value in register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SET_REG – overwrite the current value of the register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LOOKUP – Lookup the given key in the table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48776" y="3793268"/>
            <a:ext cx="31090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  <a:latin typeface="Courier"/>
                <a:cs typeface="Courier"/>
              </a:rPr>
              <a:t>header</a:t>
            </a:r>
            <a:r>
              <a:rPr lang="en-US" sz="2000" dirty="0">
                <a:solidFill>
                  <a:srgbClr val="313131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Calc_h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smtClean="0">
                <a:latin typeface="Courier"/>
                <a:cs typeface="Courier"/>
              </a:rPr>
              <a:t>bit&lt;32&gt; </a:t>
            </a:r>
            <a:r>
              <a:rPr lang="en-US" sz="2000" dirty="0">
                <a:latin typeface="Courier"/>
                <a:cs typeface="Courier"/>
              </a:rPr>
              <a:t>op1;</a:t>
            </a:r>
          </a:p>
          <a:p>
            <a:r>
              <a:rPr lang="en-US" sz="2000" dirty="0">
                <a:latin typeface="Courier"/>
                <a:cs typeface="Courier"/>
              </a:rPr>
              <a:t>    bit&lt;8&gt; </a:t>
            </a:r>
            <a:r>
              <a:rPr lang="en-US" sz="2000" dirty="0" err="1">
                <a:latin typeface="Courier"/>
                <a:cs typeface="Courier"/>
              </a:rPr>
              <a:t>opCode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r>
              <a:rPr lang="en-US" sz="2000" dirty="0">
                <a:latin typeface="Courier"/>
                <a:cs typeface="Courier"/>
              </a:rPr>
              <a:t>    bit&lt;32&gt; op2;</a:t>
            </a:r>
          </a:p>
          <a:p>
            <a:r>
              <a:rPr lang="en-US" sz="2000" dirty="0">
                <a:latin typeface="Courier"/>
                <a:cs typeface="Courier"/>
              </a:rPr>
              <a:t>    bit&lt;32&gt; result;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5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30004"/>
            <a:ext cx="7707862" cy="650699"/>
          </a:xfrm>
        </p:spPr>
        <p:txBody>
          <a:bodyPr/>
          <a:lstStyle/>
          <a:p>
            <a:r>
              <a:rPr lang="en-US" sz="2800" dirty="0" smtClean="0"/>
              <a:t>Switch as Calculator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720196" y="1628012"/>
            <a:ext cx="3218252" cy="472394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169" y="1628012"/>
            <a:ext cx="3265269" cy="472394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9653" y="1878093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9653" y="2437496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79653" y="3029460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79653" y="3653983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38" y="1872214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2" idx="3"/>
            <a:endCxn id="8" idx="1"/>
          </p:cNvCxnSpPr>
          <p:nvPr/>
        </p:nvCxnSpPr>
        <p:spPr>
          <a:xfrm>
            <a:off x="4206981" y="1964015"/>
            <a:ext cx="1072672" cy="5879"/>
          </a:xfrm>
          <a:prstGeom prst="line">
            <a:avLst/>
          </a:prstGeom>
          <a:ln w="57150" cmpd="sng">
            <a:solidFill>
              <a:srgbClr val="1711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12645" y="2322637"/>
            <a:ext cx="2262496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DST: MAC1</a:t>
            </a:r>
          </a:p>
          <a:p>
            <a:r>
              <a:rPr lang="en-US" sz="1800" dirty="0" smtClean="0">
                <a:latin typeface="Courier"/>
                <a:cs typeface="Courier"/>
              </a:rPr>
              <a:t>SRC: MAC2</a:t>
            </a:r>
          </a:p>
          <a:p>
            <a:r>
              <a:rPr lang="en-US" sz="1800" dirty="0" smtClean="0">
                <a:latin typeface="Courier"/>
                <a:cs typeface="Courier"/>
              </a:rPr>
              <a:t>Type: CALC_TYPE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169" y="2341963"/>
            <a:ext cx="96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Ethernet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47698" y="3245967"/>
            <a:ext cx="595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Calc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2645" y="4440462"/>
            <a:ext cx="2262496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Payload…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9362" y="1195208"/>
            <a:ext cx="134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PC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7226" y="1207846"/>
            <a:ext cx="245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NetFPGA</a:t>
            </a:r>
            <a:r>
              <a:rPr lang="en-US" dirty="0" smtClean="0"/>
              <a:t> SUME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442199" y="1951580"/>
            <a:ext cx="3630736" cy="343917"/>
          </a:xfrm>
          <a:custGeom>
            <a:avLst/>
            <a:gdLst>
              <a:gd name="connsiteX0" fmla="*/ 0 w 3630736"/>
              <a:gd name="connsiteY0" fmla="*/ 343917 h 343917"/>
              <a:gd name="connsiteX1" fmla="*/ 1058286 w 3630736"/>
              <a:gd name="connsiteY1" fmla="*/ 50875 h 343917"/>
              <a:gd name="connsiteX2" fmla="*/ 3630736 w 3630736"/>
              <a:gd name="connsiteY2" fmla="*/ 18314 h 34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0736" h="343917">
                <a:moveTo>
                  <a:pt x="0" y="343917"/>
                </a:moveTo>
                <a:cubicBezTo>
                  <a:pt x="226581" y="224529"/>
                  <a:pt x="453163" y="105142"/>
                  <a:pt x="1058286" y="50875"/>
                </a:cubicBezTo>
                <a:cubicBezTo>
                  <a:pt x="1663409" y="-3392"/>
                  <a:pt x="3131442" y="-14246"/>
                  <a:pt x="3630736" y="18314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2645" y="3247339"/>
            <a:ext cx="2262496" cy="1200329"/>
          </a:xfrm>
          <a:prstGeom prst="rect">
            <a:avLst/>
          </a:prstGeom>
          <a:noFill/>
          <a:ln w="38100" cmpd="sng">
            <a:solidFill>
              <a:srgbClr val="1711D6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op1: 1</a:t>
            </a:r>
          </a:p>
          <a:p>
            <a:r>
              <a:rPr lang="en-US" sz="1800" dirty="0" err="1" smtClean="0">
                <a:latin typeface="Courier"/>
                <a:cs typeface="Courier"/>
              </a:rPr>
              <a:t>opCode</a:t>
            </a:r>
            <a:r>
              <a:rPr lang="en-US" sz="1800" dirty="0" smtClean="0">
                <a:latin typeface="Courier"/>
                <a:cs typeface="Courier"/>
              </a:rPr>
              <a:t>: </a:t>
            </a:r>
            <a:r>
              <a:rPr lang="en-US" sz="1800" dirty="0" smtClean="0">
                <a:solidFill>
                  <a:srgbClr val="1711D6"/>
                </a:solidFill>
                <a:latin typeface="Courier"/>
                <a:cs typeface="Courier"/>
              </a:rPr>
              <a:t>ADD</a:t>
            </a:r>
          </a:p>
          <a:p>
            <a:r>
              <a:rPr lang="en-US" sz="1800" dirty="0">
                <a:latin typeface="Courier"/>
                <a:cs typeface="Courier"/>
              </a:rPr>
              <a:t>o</a:t>
            </a:r>
            <a:r>
              <a:rPr lang="en-US" sz="1800" dirty="0" smtClean="0">
                <a:latin typeface="Courier"/>
                <a:cs typeface="Courier"/>
              </a:rPr>
              <a:t>p2: 2</a:t>
            </a:r>
          </a:p>
          <a:p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esult: 0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534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61177"/>
            <a:ext cx="7707862" cy="650699"/>
          </a:xfrm>
        </p:spPr>
        <p:txBody>
          <a:bodyPr/>
          <a:lstStyle/>
          <a:p>
            <a:r>
              <a:rPr lang="en-US" sz="2800" dirty="0" smtClean="0"/>
              <a:t>Switch as Calculator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720196" y="1628012"/>
            <a:ext cx="3218252" cy="472394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169" y="1628012"/>
            <a:ext cx="3265269" cy="472394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9653" y="1878093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9653" y="2437496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79653" y="3029460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79653" y="3653983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38" y="1872214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2" idx="3"/>
            <a:endCxn id="8" idx="1"/>
          </p:cNvCxnSpPr>
          <p:nvPr/>
        </p:nvCxnSpPr>
        <p:spPr>
          <a:xfrm>
            <a:off x="4206981" y="1964015"/>
            <a:ext cx="1072672" cy="5879"/>
          </a:xfrm>
          <a:prstGeom prst="line">
            <a:avLst/>
          </a:prstGeom>
          <a:ln w="57150" cmpd="sng">
            <a:solidFill>
              <a:srgbClr val="1711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31672" y="2365402"/>
            <a:ext cx="2262496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DST: MAC1</a:t>
            </a:r>
          </a:p>
          <a:p>
            <a:r>
              <a:rPr lang="en-US" sz="1800" dirty="0" smtClean="0">
                <a:latin typeface="Courier"/>
                <a:cs typeface="Courier"/>
              </a:rPr>
              <a:t>SRC: MAC2</a:t>
            </a:r>
          </a:p>
          <a:p>
            <a:r>
              <a:rPr lang="en-US" sz="1800" dirty="0" smtClean="0">
                <a:latin typeface="Courier"/>
                <a:cs typeface="Courier"/>
              </a:rPr>
              <a:t>Type: CALC_TYPE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20196" y="2384728"/>
            <a:ext cx="96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Ethernet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866725" y="3288732"/>
            <a:ext cx="595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Calc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631672" y="4483227"/>
            <a:ext cx="2262496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Payload…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9362" y="1195208"/>
            <a:ext cx="134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PC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7226" y="1207846"/>
            <a:ext cx="245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NetFPGA</a:t>
            </a:r>
            <a:r>
              <a:rPr lang="en-US" dirty="0" smtClean="0"/>
              <a:t> SUME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7977849" y="2511640"/>
            <a:ext cx="488489" cy="423283"/>
          </a:xfrm>
          <a:custGeom>
            <a:avLst/>
            <a:gdLst>
              <a:gd name="connsiteX0" fmla="*/ 0 w 488489"/>
              <a:gd name="connsiteY0" fmla="*/ 0 h 423283"/>
              <a:gd name="connsiteX1" fmla="*/ 488440 w 488489"/>
              <a:gd name="connsiteY1" fmla="*/ 244202 h 423283"/>
              <a:gd name="connsiteX2" fmla="*/ 32563 w 488489"/>
              <a:gd name="connsiteY2" fmla="*/ 423283 h 4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489" h="423283">
                <a:moveTo>
                  <a:pt x="0" y="0"/>
                </a:moveTo>
                <a:cubicBezTo>
                  <a:pt x="241506" y="86827"/>
                  <a:pt x="483013" y="173655"/>
                  <a:pt x="488440" y="244202"/>
                </a:cubicBezTo>
                <a:cubicBezTo>
                  <a:pt x="493867" y="314749"/>
                  <a:pt x="54271" y="352736"/>
                  <a:pt x="32563" y="423283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1672" y="3290104"/>
            <a:ext cx="2262496" cy="1200329"/>
          </a:xfrm>
          <a:prstGeom prst="rect">
            <a:avLst/>
          </a:prstGeom>
          <a:noFill/>
          <a:ln w="38100" cmpd="sng">
            <a:solidFill>
              <a:srgbClr val="1711D6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op1: 1</a:t>
            </a:r>
          </a:p>
          <a:p>
            <a:r>
              <a:rPr lang="en-US" sz="1800" dirty="0" err="1" smtClean="0">
                <a:latin typeface="Courier"/>
                <a:cs typeface="Courier"/>
              </a:rPr>
              <a:t>opCode</a:t>
            </a:r>
            <a:r>
              <a:rPr lang="en-US" sz="1800" dirty="0" smtClean="0">
                <a:latin typeface="Courier"/>
                <a:cs typeface="Courier"/>
              </a:rPr>
              <a:t>: </a:t>
            </a:r>
            <a:r>
              <a:rPr lang="en-US" sz="1800" dirty="0" smtClean="0">
                <a:solidFill>
                  <a:srgbClr val="1711D6"/>
                </a:solidFill>
                <a:latin typeface="Courier"/>
                <a:cs typeface="Courier"/>
              </a:rPr>
              <a:t>ADD</a:t>
            </a:r>
          </a:p>
          <a:p>
            <a:r>
              <a:rPr lang="en-US" sz="1800" dirty="0">
                <a:latin typeface="Courier"/>
                <a:cs typeface="Courier"/>
              </a:rPr>
              <a:t>o</a:t>
            </a:r>
            <a:r>
              <a:rPr lang="en-US" sz="1800" dirty="0" smtClean="0">
                <a:latin typeface="Courier"/>
                <a:cs typeface="Courier"/>
              </a:rPr>
              <a:t>p2: 2</a:t>
            </a:r>
          </a:p>
          <a:p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esult: 0 </a:t>
            </a:r>
            <a:r>
              <a:rPr lang="en-US" sz="1800" dirty="0">
                <a:solidFill>
                  <a:srgbClr val="FF0000"/>
                </a:solidFill>
                <a:latin typeface="Courier"/>
                <a:cs typeface="Courier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01468" y="4068907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7"/>
          <p:cNvSpPr>
            <a:spLocks noGrp="1" noChangeArrowheads="1"/>
          </p:cNvSpPr>
          <p:nvPr>
            <p:ph type="title"/>
          </p:nvPr>
        </p:nvSpPr>
        <p:spPr>
          <a:xfrm>
            <a:off x="834476" y="72651"/>
            <a:ext cx="7707862" cy="650699"/>
          </a:xfrm>
        </p:spPr>
        <p:txBody>
          <a:bodyPr/>
          <a:lstStyle/>
          <a:p>
            <a:r>
              <a:rPr lang="en-US" altLang="zh-CN" sz="3200" dirty="0" err="1" smtClean="0">
                <a:ea typeface="宋体" panose="02010600030101010101" pitchFamily="2" charset="-122"/>
              </a:rPr>
              <a:t>NetFPGA</a:t>
            </a:r>
            <a:r>
              <a:rPr lang="en-US" altLang="zh-CN" sz="3200" dirty="0" smtClean="0">
                <a:ea typeface="宋体" panose="02010600030101010101" pitchFamily="2" charset="-122"/>
              </a:rPr>
              <a:t> consists of…</a:t>
            </a:r>
            <a:endParaRPr lang="en-US" altLang="zh-CN" sz="1600" dirty="0" smtClean="0">
              <a:ea typeface="宋体" panose="02010600030101010101" pitchFamily="2" charset="-122"/>
            </a:endParaRPr>
          </a:p>
        </p:txBody>
      </p:sp>
      <p:sp>
        <p:nvSpPr>
          <p:cNvPr id="25604" name="Content Placeholder 35"/>
          <p:cNvSpPr>
            <a:spLocks noGrp="1"/>
          </p:cNvSpPr>
          <p:nvPr>
            <p:ph idx="4294967295"/>
          </p:nvPr>
        </p:nvSpPr>
        <p:spPr>
          <a:xfrm>
            <a:off x="675409" y="990600"/>
            <a:ext cx="6354763" cy="5105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dirty="0" smtClean="0"/>
              <a:t>Four elements:</a:t>
            </a:r>
          </a:p>
          <a:p>
            <a:pPr>
              <a:buFontTx/>
              <a:buNone/>
            </a:pPr>
            <a:endParaRPr lang="en-US" altLang="en-US" sz="2800" dirty="0" smtClean="0"/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altLang="en-US" sz="2800" dirty="0" err="1" smtClean="0"/>
              <a:t>NetFPGA</a:t>
            </a:r>
            <a:r>
              <a:rPr lang="en-US" altLang="en-US" sz="2800" dirty="0" smtClean="0"/>
              <a:t> board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endParaRPr lang="en-US" altLang="en-US" sz="2800" dirty="0" smtClean="0"/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Tools + reference designs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endParaRPr lang="en-US" altLang="en-US" sz="2800" dirty="0" smtClean="0"/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Contributed projects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endParaRPr lang="en-US" altLang="en-US" sz="2800" dirty="0" smtClean="0"/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altLang="en-US" sz="2800" dirty="0" smtClean="0"/>
              <a:t>Community</a:t>
            </a:r>
          </a:p>
        </p:txBody>
      </p:sp>
      <p:sp>
        <p:nvSpPr>
          <p:cNvPr id="25605" name="TextBox 33"/>
          <p:cNvSpPr txBox="1">
            <a:spLocks noChangeArrowheads="1"/>
          </p:cNvSpPr>
          <p:nvPr/>
        </p:nvSpPr>
        <p:spPr bwMode="auto">
          <a:xfrm>
            <a:off x="1414463" y="1717675"/>
            <a:ext cx="185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it-IT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19" y="3543300"/>
            <a:ext cx="4957781" cy="29672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57" y="1447800"/>
            <a:ext cx="4153504" cy="6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2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81959"/>
            <a:ext cx="7707862" cy="650699"/>
          </a:xfrm>
        </p:spPr>
        <p:txBody>
          <a:bodyPr/>
          <a:lstStyle/>
          <a:p>
            <a:r>
              <a:rPr lang="en-US" sz="2800" dirty="0" smtClean="0"/>
              <a:t>Switch as Calculator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720196" y="1628012"/>
            <a:ext cx="3218252" cy="472394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169" y="1628012"/>
            <a:ext cx="3265269" cy="472394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9653" y="1878093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9653" y="2437496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79653" y="3029460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79653" y="3653983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38" y="1872214"/>
            <a:ext cx="440543" cy="1836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12" idx="3"/>
            <a:endCxn id="8" idx="1"/>
          </p:cNvCxnSpPr>
          <p:nvPr/>
        </p:nvCxnSpPr>
        <p:spPr>
          <a:xfrm>
            <a:off x="4206981" y="1964015"/>
            <a:ext cx="1072672" cy="5879"/>
          </a:xfrm>
          <a:prstGeom prst="line">
            <a:avLst/>
          </a:prstGeom>
          <a:ln w="57150" cmpd="sng">
            <a:solidFill>
              <a:srgbClr val="1711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31672" y="2365402"/>
            <a:ext cx="2262496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DST: MAC2</a:t>
            </a:r>
          </a:p>
          <a:p>
            <a:r>
              <a:rPr lang="en-US" sz="1800" dirty="0" smtClean="0">
                <a:latin typeface="Courier"/>
                <a:cs typeface="Courier"/>
              </a:rPr>
              <a:t>SRC: MAC1</a:t>
            </a:r>
          </a:p>
          <a:p>
            <a:r>
              <a:rPr lang="en-US" sz="1800" dirty="0" smtClean="0">
                <a:latin typeface="Courier"/>
                <a:cs typeface="Courier"/>
              </a:rPr>
              <a:t>Type: CALC_TYPE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20196" y="2384728"/>
            <a:ext cx="96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Ethernet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866725" y="3288732"/>
            <a:ext cx="595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Calc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631672" y="4483227"/>
            <a:ext cx="2262496" cy="36933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Payload…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9362" y="1195208"/>
            <a:ext cx="134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PC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27226" y="1207846"/>
            <a:ext cx="245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NetFPGA</a:t>
            </a:r>
            <a:r>
              <a:rPr lang="en-US" dirty="0" smtClean="0"/>
              <a:t> SUME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3386516" y="1946481"/>
            <a:ext cx="4330833" cy="381576"/>
          </a:xfrm>
          <a:custGeom>
            <a:avLst/>
            <a:gdLst>
              <a:gd name="connsiteX0" fmla="*/ 4330833 w 4330833"/>
              <a:gd name="connsiteY0" fmla="*/ 381576 h 381576"/>
              <a:gd name="connsiteX1" fmla="*/ 2670137 w 4330833"/>
              <a:gd name="connsiteY1" fmla="*/ 39693 h 381576"/>
              <a:gd name="connsiteX2" fmla="*/ 0 w 4330833"/>
              <a:gd name="connsiteY2" fmla="*/ 7133 h 38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0833" h="381576">
                <a:moveTo>
                  <a:pt x="4330833" y="381576"/>
                </a:moveTo>
                <a:cubicBezTo>
                  <a:pt x="3861387" y="241838"/>
                  <a:pt x="3391942" y="102100"/>
                  <a:pt x="2670137" y="39693"/>
                </a:cubicBezTo>
                <a:cubicBezTo>
                  <a:pt x="1948332" y="-22714"/>
                  <a:pt x="0" y="7133"/>
                  <a:pt x="0" y="7133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1672" y="3290104"/>
            <a:ext cx="2262496" cy="1200329"/>
          </a:xfrm>
          <a:prstGeom prst="rect">
            <a:avLst/>
          </a:prstGeom>
          <a:noFill/>
          <a:ln w="38100" cmpd="sng">
            <a:solidFill>
              <a:srgbClr val="1711D6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op1: 1</a:t>
            </a:r>
          </a:p>
          <a:p>
            <a:r>
              <a:rPr lang="en-US" sz="1800" dirty="0" err="1" smtClean="0">
                <a:latin typeface="Courier"/>
                <a:cs typeface="Courier"/>
              </a:rPr>
              <a:t>opCode</a:t>
            </a:r>
            <a:r>
              <a:rPr lang="en-US" sz="1800" dirty="0" smtClean="0">
                <a:latin typeface="Courier"/>
                <a:cs typeface="Courier"/>
              </a:rPr>
              <a:t>: </a:t>
            </a:r>
            <a:r>
              <a:rPr lang="en-US" sz="1800" dirty="0" smtClean="0">
                <a:solidFill>
                  <a:srgbClr val="1711D6"/>
                </a:solidFill>
                <a:latin typeface="Courier"/>
                <a:cs typeface="Courier"/>
              </a:rPr>
              <a:t>ADD</a:t>
            </a:r>
          </a:p>
          <a:p>
            <a:r>
              <a:rPr lang="en-US" sz="1800" dirty="0">
                <a:latin typeface="Courier"/>
                <a:cs typeface="Courier"/>
              </a:rPr>
              <a:t>o</a:t>
            </a:r>
            <a:r>
              <a:rPr lang="en-US" sz="1800" dirty="0" smtClean="0">
                <a:latin typeface="Courier"/>
                <a:cs typeface="Courier"/>
              </a:rPr>
              <a:t>p2: 2</a:t>
            </a:r>
          </a:p>
          <a:p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esult: 3</a:t>
            </a:r>
            <a:endParaRPr lang="en-US" sz="18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083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81959"/>
            <a:ext cx="7707862" cy="650699"/>
          </a:xfrm>
        </p:spPr>
        <p:txBody>
          <a:bodyPr/>
          <a:lstStyle/>
          <a:p>
            <a:r>
              <a:rPr lang="en-US" sz="2800" dirty="0" smtClean="0"/>
              <a:t>Switch </a:t>
            </a:r>
            <a:r>
              <a:rPr lang="en-US" sz="2800" dirty="0" err="1" smtClean="0"/>
              <a:t>Calc</a:t>
            </a:r>
            <a:r>
              <a:rPr lang="en-US" sz="2800" dirty="0" smtClean="0"/>
              <a:t> Operations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497883" y="1286131"/>
            <a:ext cx="68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ADD</a:t>
            </a:r>
            <a:endParaRPr lang="en-US" sz="1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31655" y="3207475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result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867" y="1801508"/>
            <a:ext cx="170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op1     op2</a:t>
            </a:r>
            <a:endParaRPr lang="en-US" sz="1800" dirty="0">
              <a:latin typeface="Courier"/>
              <a:cs typeface="Courier"/>
            </a:endParaRPr>
          </a:p>
        </p:txBody>
      </p:sp>
      <p:cxnSp>
        <p:nvCxnSpPr>
          <p:cNvPr id="25" name="Straight Arrow Connector 24"/>
          <p:cNvCxnSpPr>
            <a:endCxn id="32" idx="7"/>
          </p:cNvCxnSpPr>
          <p:nvPr/>
        </p:nvCxnSpPr>
        <p:spPr>
          <a:xfrm flipH="1">
            <a:off x="2108821" y="2170840"/>
            <a:ext cx="414787" cy="277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32" idx="1"/>
          </p:cNvCxnSpPr>
          <p:nvPr/>
        </p:nvCxnSpPr>
        <p:spPr>
          <a:xfrm>
            <a:off x="1497883" y="2170840"/>
            <a:ext cx="254047" cy="277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678015" y="2376897"/>
            <a:ext cx="504721" cy="488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32" idx="4"/>
          </p:cNvCxnSpPr>
          <p:nvPr/>
        </p:nvCxnSpPr>
        <p:spPr>
          <a:xfrm>
            <a:off x="1930376" y="2865301"/>
            <a:ext cx="7102" cy="374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0504" y="1351545"/>
            <a:ext cx="67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SUB</a:t>
            </a:r>
            <a:endParaRPr lang="en-US" sz="1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519992" y="3174915"/>
            <a:ext cx="226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esult: op1-op2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78866" y="1828777"/>
            <a:ext cx="170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op1     op2</a:t>
            </a:r>
            <a:endParaRPr lang="en-US" sz="1800" dirty="0">
              <a:latin typeface="Courier"/>
              <a:cs typeface="Courier"/>
            </a:endParaRPr>
          </a:p>
        </p:txBody>
      </p:sp>
      <p:cxnSp>
        <p:nvCxnSpPr>
          <p:cNvPr id="40" name="Straight Arrow Connector 39"/>
          <p:cNvCxnSpPr>
            <a:endCxn id="42" idx="7"/>
          </p:cNvCxnSpPr>
          <p:nvPr/>
        </p:nvCxnSpPr>
        <p:spPr>
          <a:xfrm flipH="1">
            <a:off x="4761442" y="2236254"/>
            <a:ext cx="414787" cy="277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42" idx="1"/>
          </p:cNvCxnSpPr>
          <p:nvPr/>
        </p:nvCxnSpPr>
        <p:spPr>
          <a:xfrm>
            <a:off x="4150504" y="2236254"/>
            <a:ext cx="254047" cy="277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330636" y="2442311"/>
            <a:ext cx="504721" cy="488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43" name="Straight Arrow Connector 42"/>
          <p:cNvCxnSpPr>
            <a:stCxn id="42" idx="4"/>
          </p:cNvCxnSpPr>
          <p:nvPr/>
        </p:nvCxnSpPr>
        <p:spPr>
          <a:xfrm>
            <a:off x="4582997" y="2930715"/>
            <a:ext cx="7102" cy="374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45923" y="1351545"/>
            <a:ext cx="131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ADD_REG</a:t>
            </a:r>
            <a:endParaRPr lang="en-US" sz="1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697867" y="3207475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result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24750" y="1866922"/>
            <a:ext cx="253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op2    </a:t>
            </a:r>
            <a:r>
              <a:rPr lang="en-US" sz="1800" dirty="0" err="1" smtClean="0">
                <a:latin typeface="Courier"/>
                <a:cs typeface="Courier"/>
              </a:rPr>
              <a:t>const</a:t>
            </a:r>
            <a:r>
              <a:rPr lang="en-US" sz="1800" dirty="0" smtClean="0">
                <a:latin typeface="Courier"/>
                <a:cs typeface="Courier"/>
              </a:rPr>
              <a:t>[op1]</a:t>
            </a:r>
            <a:endParaRPr lang="en-US" sz="1800" dirty="0">
              <a:latin typeface="Courier"/>
              <a:cs typeface="Courier"/>
            </a:endParaRPr>
          </a:p>
        </p:txBody>
      </p:sp>
      <p:cxnSp>
        <p:nvCxnSpPr>
          <p:cNvPr id="47" name="Straight Arrow Connector 46"/>
          <p:cNvCxnSpPr>
            <a:endCxn id="49" idx="7"/>
          </p:cNvCxnSpPr>
          <p:nvPr/>
        </p:nvCxnSpPr>
        <p:spPr>
          <a:xfrm flipH="1">
            <a:off x="7384795" y="2236254"/>
            <a:ext cx="414787" cy="277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9" idx="1"/>
          </p:cNvCxnSpPr>
          <p:nvPr/>
        </p:nvCxnSpPr>
        <p:spPr>
          <a:xfrm>
            <a:off x="6773857" y="2236254"/>
            <a:ext cx="254047" cy="277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953989" y="2442311"/>
            <a:ext cx="504721" cy="4884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49" idx="4"/>
          </p:cNvCxnSpPr>
          <p:nvPr/>
        </p:nvCxnSpPr>
        <p:spPr>
          <a:xfrm>
            <a:off x="7206350" y="2930715"/>
            <a:ext cx="7102" cy="374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82812" y="3881314"/>
            <a:ext cx="126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SET_REG</a:t>
            </a:r>
            <a:endParaRPr lang="en-US" sz="18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222145" y="5471178"/>
            <a:ext cx="156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latin typeface="Courier"/>
                <a:cs typeface="Courier"/>
              </a:rPr>
              <a:t>const[op1]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94212" y="4299011"/>
            <a:ext cx="6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"/>
                <a:cs typeface="Courier"/>
              </a:rPr>
              <a:t>op2</a:t>
            </a:r>
            <a:endParaRPr lang="en-US" sz="1800" dirty="0">
              <a:latin typeface="Courier"/>
              <a:cs typeface="Courier"/>
            </a:endParaRPr>
          </a:p>
        </p:txBody>
      </p:sp>
      <p:cxnSp>
        <p:nvCxnSpPr>
          <p:cNvPr id="59" name="Straight Arrow Connector 58"/>
          <p:cNvCxnSpPr>
            <a:stCxn id="53" idx="2"/>
            <a:endCxn id="52" idx="0"/>
          </p:cNvCxnSpPr>
          <p:nvPr/>
        </p:nvCxnSpPr>
        <p:spPr>
          <a:xfrm>
            <a:off x="1994328" y="4668343"/>
            <a:ext cx="12760" cy="802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033891" y="3832949"/>
            <a:ext cx="116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LOOKUP</a:t>
            </a:r>
            <a:endParaRPr lang="en-US" sz="1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015361" y="4490795"/>
            <a:ext cx="115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esult:</a:t>
            </a:r>
          </a:p>
          <a:p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val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79049" y="4538103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k</a:t>
            </a:r>
            <a:r>
              <a:rPr lang="en-US" sz="1800" dirty="0" smtClean="0">
                <a:latin typeface="Courier"/>
                <a:cs typeface="Courier"/>
              </a:rPr>
              <a:t>ey: </a:t>
            </a:r>
          </a:p>
          <a:p>
            <a:r>
              <a:rPr lang="en-US" sz="1800" dirty="0" smtClean="0">
                <a:latin typeface="Courier"/>
                <a:cs typeface="Courier"/>
              </a:rPr>
              <a:t>op1</a:t>
            </a:r>
            <a:endParaRPr lang="en-US" sz="1800" dirty="0">
              <a:latin typeface="Courier"/>
              <a:cs typeface="Courier"/>
            </a:endParaRPr>
          </a:p>
        </p:txBody>
      </p:sp>
      <p:cxnSp>
        <p:nvCxnSpPr>
          <p:cNvPr id="68" name="Straight Arrow Connector 67"/>
          <p:cNvCxnSpPr>
            <a:stCxn id="66" idx="3"/>
          </p:cNvCxnSpPr>
          <p:nvPr/>
        </p:nvCxnSpPr>
        <p:spPr>
          <a:xfrm flipV="1">
            <a:off x="4117803" y="4853009"/>
            <a:ext cx="815432" cy="8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209801" y="4853009"/>
            <a:ext cx="805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026465"/>
              </p:ext>
            </p:extLst>
          </p:nvPr>
        </p:nvGraphicFramePr>
        <p:xfrm>
          <a:off x="4933235" y="4299011"/>
          <a:ext cx="12765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82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0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453682" y="2187416"/>
            <a:ext cx="6265875" cy="152407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charset="0"/>
              </a:rPr>
              <a:t>Assignment 2:</a:t>
            </a:r>
            <a:br>
              <a:rPr lang="en-US" sz="4000" dirty="0" smtClean="0">
                <a:latin typeface="Arial" charset="0"/>
              </a:rPr>
            </a:br>
            <a:r>
              <a:rPr lang="en-US" sz="4000" dirty="0" smtClean="0">
                <a:latin typeface="Arial" charset="0"/>
              </a:rPr>
              <a:t>TCP Monitor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02741"/>
            <a:ext cx="7707862" cy="650699"/>
          </a:xfrm>
        </p:spPr>
        <p:txBody>
          <a:bodyPr/>
          <a:lstStyle/>
          <a:p>
            <a:r>
              <a:rPr lang="en-US" sz="2800" dirty="0" smtClean="0"/>
              <a:t>TCP Monitor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086888"/>
            <a:ext cx="7700963" cy="501205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Practice writing </a:t>
            </a:r>
            <a:r>
              <a:rPr lang="en-US" sz="2000" dirty="0" err="1" smtClean="0"/>
              <a:t>stateful</a:t>
            </a:r>
            <a:r>
              <a:rPr lang="en-US" sz="2000" dirty="0" smtClean="0"/>
              <a:t> P4 programs for </a:t>
            </a:r>
            <a:r>
              <a:rPr lang="en-US" sz="2000" dirty="0" err="1" smtClean="0"/>
              <a:t>NetFPGA</a:t>
            </a:r>
            <a:r>
              <a:rPr lang="en-US" sz="2000" dirty="0" smtClean="0"/>
              <a:t> SUME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Compute TCP flow size distribution in the data-plane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Flow is determined by 5-tuple and delimited by SYN/FIN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Fine grained flow monitoring capabilities with P4</a:t>
            </a:r>
          </a:p>
          <a:p>
            <a:pPr>
              <a:buFont typeface="Arial"/>
              <a:buChar char="•"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405581" y="5181761"/>
            <a:ext cx="288625" cy="501244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94206" y="4996683"/>
            <a:ext cx="288625" cy="686322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82831" y="4196684"/>
            <a:ext cx="288625" cy="148632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0081" y="4196684"/>
            <a:ext cx="288625" cy="1486321"/>
          </a:xfrm>
          <a:prstGeom prst="rect">
            <a:avLst/>
          </a:prstGeom>
          <a:solidFill>
            <a:srgbClr val="255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71456" y="4355417"/>
            <a:ext cx="288625" cy="1327588"/>
          </a:xfrm>
          <a:prstGeom prst="rect">
            <a:avLst/>
          </a:prstGeom>
          <a:solidFill>
            <a:srgbClr val="008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48706" y="4647588"/>
            <a:ext cx="288625" cy="1041749"/>
          </a:xfrm>
          <a:prstGeom prst="rect">
            <a:avLst/>
          </a:prstGeom>
          <a:solidFill>
            <a:srgbClr val="B5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37331" y="3767340"/>
            <a:ext cx="288625" cy="1921998"/>
          </a:xfrm>
          <a:prstGeom prst="rect">
            <a:avLst/>
          </a:prstGeom>
          <a:solidFill>
            <a:srgbClr val="B53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9612" y="3940504"/>
            <a:ext cx="288625" cy="17425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08637" y="5689338"/>
            <a:ext cx="1758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Flow Size (bytes)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790509" y="4600853"/>
            <a:ext cx="891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# Flows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05581" y="3481501"/>
            <a:ext cx="0" cy="21934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405581" y="5683005"/>
            <a:ext cx="25297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39894" y="2945756"/>
            <a:ext cx="265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Flow Size Distribution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26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9373" y="1016018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9373" y="133121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69373" y="1636018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69373" y="195121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9373" y="227229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9373" y="258750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69373" y="290857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9373" y="322378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373" y="352857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69373" y="384378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69373" y="416486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9373" y="4480061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69373" y="479163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69373" y="510684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61162" y="1189806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61162" y="150500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61162" y="1809806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1162" y="212500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61162" y="244608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61162" y="2761288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61162" y="308236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61162" y="3397568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33612" y="1142630"/>
            <a:ext cx="73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0-16K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625239" y="1447121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16-32K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616867" y="1762631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32-48K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625240" y="2095775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48-64K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616867" y="2400266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64-80K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608495" y="2715776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80-96K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609421" y="3045592"/>
            <a:ext cx="945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96-112K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7601048" y="3382643"/>
            <a:ext cx="76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&gt;112K</a:t>
            </a:r>
            <a:endParaRPr lang="en-US" sz="1600" dirty="0"/>
          </a:p>
        </p:txBody>
      </p:sp>
      <p:sp>
        <p:nvSpPr>
          <p:cNvPr id="36" name="Oval 35"/>
          <p:cNvSpPr/>
          <p:nvPr/>
        </p:nvSpPr>
        <p:spPr>
          <a:xfrm>
            <a:off x="3094046" y="3488918"/>
            <a:ext cx="797785" cy="802699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hash</a:t>
            </a:r>
            <a:endParaRPr lang="en-US" sz="14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-1947016" y="1975014"/>
            <a:ext cx="1693259" cy="2300323"/>
            <a:chOff x="765221" y="1975014"/>
            <a:chExt cx="1693259" cy="2300323"/>
          </a:xfrm>
        </p:grpSpPr>
        <p:sp>
          <p:nvSpPr>
            <p:cNvPr id="35" name="Rectangle 34"/>
            <p:cNvSpPr/>
            <p:nvPr/>
          </p:nvSpPr>
          <p:spPr>
            <a:xfrm>
              <a:off x="765221" y="1975014"/>
              <a:ext cx="1693259" cy="42404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Ethernet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65221" y="2426714"/>
              <a:ext cx="1693259" cy="91342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IP_src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IP_dst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Proto: TCP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5221" y="3361916"/>
              <a:ext cx="1693259" cy="913421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sport</a:t>
              </a:r>
            </a:p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dport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</a:t>
              </a:r>
              <a:r>
                <a:rPr lang="en-US" sz="1800" dirty="0" smtClean="0">
                  <a:solidFill>
                    <a:schemeClr val="tx1"/>
                  </a:solidFill>
                </a:rPr>
                <a:t>lags: SYN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402052" y="46255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byte_cnt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314128" y="515793"/>
            <a:ext cx="167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2035166" y="2703855"/>
            <a:ext cx="1457773" cy="78506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035166" y="2870274"/>
            <a:ext cx="1304177" cy="620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6" idx="1"/>
          </p:cNvCxnSpPr>
          <p:nvPr/>
        </p:nvCxnSpPr>
        <p:spPr>
          <a:xfrm>
            <a:off x="2226229" y="3225525"/>
            <a:ext cx="984650" cy="38094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963247" y="3606471"/>
            <a:ext cx="1130799" cy="10642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6" idx="2"/>
          </p:cNvCxnSpPr>
          <p:nvPr/>
        </p:nvCxnSpPr>
        <p:spPr>
          <a:xfrm>
            <a:off x="1963247" y="3857283"/>
            <a:ext cx="1130799" cy="3298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7"/>
            <a:endCxn id="4" idx="1"/>
          </p:cNvCxnSpPr>
          <p:nvPr/>
        </p:nvCxnSpPr>
        <p:spPr>
          <a:xfrm flipV="1">
            <a:off x="3774998" y="1173619"/>
            <a:ext cx="694375" cy="243285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10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8968E-6 2.24282E-6 L 0.29333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5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33 0.00209 L 1.33275 0.0009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62" y="-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9373" y="1016018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9373" y="133121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69373" y="1636018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69373" y="195121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9373" y="227229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9373" y="258750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69373" y="290857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9373" y="322378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373" y="352857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69373" y="384378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69373" y="416486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9373" y="4480061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69373" y="479163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69373" y="510684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94046" y="3488918"/>
            <a:ext cx="797785" cy="802699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hash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4402052" y="46255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byte_cnt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-2103792" y="1951219"/>
            <a:ext cx="1693259" cy="4341672"/>
            <a:chOff x="765221" y="1975014"/>
            <a:chExt cx="1693259" cy="4341672"/>
          </a:xfrm>
        </p:grpSpPr>
        <p:sp>
          <p:nvSpPr>
            <p:cNvPr id="46" name="Rectangle 45"/>
            <p:cNvSpPr/>
            <p:nvPr/>
          </p:nvSpPr>
          <p:spPr>
            <a:xfrm>
              <a:off x="765221" y="1975014"/>
              <a:ext cx="1693259" cy="42404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Ethernet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5221" y="2426714"/>
              <a:ext cx="1693259" cy="91342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IP_src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IP_dst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Proto: TCP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5221" y="3361916"/>
              <a:ext cx="1693259" cy="913421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sport</a:t>
              </a:r>
            </a:p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dport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</a:t>
              </a:r>
              <a:r>
                <a:rPr lang="en-US" sz="1800" dirty="0" smtClean="0">
                  <a:solidFill>
                    <a:schemeClr val="tx1"/>
                  </a:solidFill>
                </a:rPr>
                <a:t>lags: ACK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5221" y="4275337"/>
              <a:ext cx="1693259" cy="2041349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l</a:t>
              </a:r>
              <a:r>
                <a:rPr lang="en-US" sz="1800" dirty="0" err="1" smtClean="0">
                  <a:solidFill>
                    <a:schemeClr val="tx1"/>
                  </a:solidFill>
                </a:rPr>
                <a:t>en</a:t>
              </a:r>
              <a:r>
                <a:rPr lang="en-US" sz="1800" dirty="0" smtClean="0">
                  <a:solidFill>
                    <a:schemeClr val="tx1"/>
                  </a:solidFill>
                </a:rPr>
                <a:t>(payload) = 1K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2035166" y="2703855"/>
            <a:ext cx="1457773" cy="78506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035166" y="2870274"/>
            <a:ext cx="1304177" cy="620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6" idx="1"/>
          </p:cNvCxnSpPr>
          <p:nvPr/>
        </p:nvCxnSpPr>
        <p:spPr>
          <a:xfrm>
            <a:off x="2226229" y="3225525"/>
            <a:ext cx="984650" cy="38094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963247" y="3606471"/>
            <a:ext cx="1130799" cy="10642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6" idx="2"/>
          </p:cNvCxnSpPr>
          <p:nvPr/>
        </p:nvCxnSpPr>
        <p:spPr>
          <a:xfrm>
            <a:off x="1963247" y="3857283"/>
            <a:ext cx="1130799" cy="3298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7"/>
            <a:endCxn id="4" idx="1"/>
          </p:cNvCxnSpPr>
          <p:nvPr/>
        </p:nvCxnSpPr>
        <p:spPr>
          <a:xfrm flipV="1">
            <a:off x="3774998" y="1173619"/>
            <a:ext cx="694375" cy="243285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26645" y="1039122"/>
            <a:ext cx="37702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1K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6361162" y="1189806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61162" y="150500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361162" y="1809806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361162" y="212500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61162" y="244608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361162" y="2761288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361162" y="308236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61162" y="3397568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33612" y="1142630"/>
            <a:ext cx="73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0-16K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7625239" y="1447121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16-32K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616867" y="1762631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32-48K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7625240" y="2095775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48-64K</a:t>
            </a:r>
            <a:endParaRPr 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7616867" y="2400266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64-80K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7608495" y="2715776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80-96K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609421" y="3045592"/>
            <a:ext cx="945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96-112K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601048" y="3382643"/>
            <a:ext cx="76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&gt;112K</a:t>
            </a:r>
            <a:endParaRPr 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6314128" y="515793"/>
            <a:ext cx="167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476E-6 3.50324E-6 L 0.31556 3.50324E-6 " pathEditMode="relative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556 -4.55051E-6 L 1.24852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48" y="-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6361162" y="1189806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361162" y="150500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361162" y="1809806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61162" y="212500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361162" y="244608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361162" y="2761288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61162" y="3082367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361162" y="3397568"/>
            <a:ext cx="1221099" cy="3093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633612" y="1142630"/>
            <a:ext cx="732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0-16K</a:t>
            </a:r>
            <a:endParaRPr lang="en-US" sz="1600" dirty="0"/>
          </a:p>
        </p:txBody>
      </p:sp>
      <p:sp>
        <p:nvSpPr>
          <p:cNvPr id="72" name="TextBox 71"/>
          <p:cNvSpPr txBox="1"/>
          <p:nvPr/>
        </p:nvSpPr>
        <p:spPr>
          <a:xfrm>
            <a:off x="7625239" y="1447121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16-32K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7616867" y="1762631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32-48K</a:t>
            </a:r>
            <a:endParaRPr 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7625240" y="2095775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48-64K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7616867" y="2400266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64-80K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608495" y="2715776"/>
            <a:ext cx="84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80-96K</a:t>
            </a:r>
            <a:endParaRPr lang="en-US" sz="1600" dirty="0"/>
          </a:p>
        </p:txBody>
      </p:sp>
      <p:sp>
        <p:nvSpPr>
          <p:cNvPr id="77" name="TextBox 76"/>
          <p:cNvSpPr txBox="1"/>
          <p:nvPr/>
        </p:nvSpPr>
        <p:spPr>
          <a:xfrm>
            <a:off x="7609421" y="3045592"/>
            <a:ext cx="945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96-112K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7601048" y="3382643"/>
            <a:ext cx="768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&gt;112K</a:t>
            </a:r>
            <a:endParaRPr 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6314128" y="515793"/>
            <a:ext cx="167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69373" y="1016018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1K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9373" y="133121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69373" y="1636018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69373" y="195121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9373" y="227229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9373" y="258750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69373" y="290857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9373" y="322378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373" y="352857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69373" y="384378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69373" y="416486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69373" y="4480061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69373" y="4791639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69373" y="5106840"/>
            <a:ext cx="1252975" cy="31520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94046" y="3488918"/>
            <a:ext cx="797785" cy="802699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hash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4402052" y="46255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byte_cnt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-2103792" y="1951219"/>
            <a:ext cx="1693259" cy="4341672"/>
            <a:chOff x="765221" y="1975014"/>
            <a:chExt cx="1693259" cy="4341672"/>
          </a:xfrm>
        </p:grpSpPr>
        <p:sp>
          <p:nvSpPr>
            <p:cNvPr id="46" name="Rectangle 45"/>
            <p:cNvSpPr/>
            <p:nvPr/>
          </p:nvSpPr>
          <p:spPr>
            <a:xfrm>
              <a:off x="765221" y="1975014"/>
              <a:ext cx="1693259" cy="42404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Ethernet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5221" y="2426714"/>
              <a:ext cx="1693259" cy="91342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IP_src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IP_dst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Proto: TCP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5221" y="3361916"/>
              <a:ext cx="1693259" cy="913421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sport</a:t>
              </a:r>
            </a:p>
            <a:p>
              <a:pPr algn="ctr"/>
              <a:r>
                <a:rPr lang="en-US" sz="1800" dirty="0" err="1" smtClean="0">
                  <a:solidFill>
                    <a:schemeClr val="tx1"/>
                  </a:solidFill>
                </a:rPr>
                <a:t>dport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</a:t>
              </a:r>
              <a:r>
                <a:rPr lang="en-US" sz="1800" dirty="0" smtClean="0">
                  <a:solidFill>
                    <a:schemeClr val="tx1"/>
                  </a:solidFill>
                </a:rPr>
                <a:t>lags: FIN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5221" y="4275337"/>
              <a:ext cx="1693259" cy="2041349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solidFill>
                    <a:schemeClr val="tx1"/>
                  </a:solidFill>
                </a:rPr>
                <a:t>l</a:t>
              </a:r>
              <a:r>
                <a:rPr lang="en-US" sz="1800" dirty="0" err="1" smtClean="0">
                  <a:solidFill>
                    <a:schemeClr val="tx1"/>
                  </a:solidFill>
                </a:rPr>
                <a:t>en</a:t>
              </a:r>
              <a:r>
                <a:rPr lang="en-US" sz="1800" dirty="0" smtClean="0">
                  <a:solidFill>
                    <a:schemeClr val="tx1"/>
                  </a:solidFill>
                </a:rPr>
                <a:t>(payload) = 1K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2035166" y="2703855"/>
            <a:ext cx="1457773" cy="78506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035166" y="2870274"/>
            <a:ext cx="1304177" cy="620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6" idx="1"/>
          </p:cNvCxnSpPr>
          <p:nvPr/>
        </p:nvCxnSpPr>
        <p:spPr>
          <a:xfrm>
            <a:off x="2226229" y="3225525"/>
            <a:ext cx="984650" cy="38094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963247" y="3606471"/>
            <a:ext cx="1130799" cy="10642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6" idx="2"/>
          </p:cNvCxnSpPr>
          <p:nvPr/>
        </p:nvCxnSpPr>
        <p:spPr>
          <a:xfrm>
            <a:off x="1963247" y="3857283"/>
            <a:ext cx="1130799" cy="3298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7"/>
            <a:endCxn id="4" idx="1"/>
          </p:cNvCxnSpPr>
          <p:nvPr/>
        </p:nvCxnSpPr>
        <p:spPr>
          <a:xfrm flipV="1">
            <a:off x="3774998" y="1173619"/>
            <a:ext cx="694375" cy="243285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38002" y="1038540"/>
            <a:ext cx="37702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2K</a:t>
            </a:r>
            <a:endParaRPr lang="en-US" sz="1200" dirty="0"/>
          </a:p>
        </p:txBody>
      </p:sp>
      <p:sp>
        <p:nvSpPr>
          <p:cNvPr id="80" name="TextBox 79"/>
          <p:cNvSpPr txBox="1"/>
          <p:nvPr/>
        </p:nvSpPr>
        <p:spPr>
          <a:xfrm>
            <a:off x="6799268" y="1205046"/>
            <a:ext cx="2702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cxnSp>
        <p:nvCxnSpPr>
          <p:cNvPr id="81" name="Straight Arrow Connector 80"/>
          <p:cNvCxnSpPr>
            <a:stCxn id="4" idx="3"/>
            <a:endCxn id="63" idx="1"/>
          </p:cNvCxnSpPr>
          <p:nvPr/>
        </p:nvCxnSpPr>
        <p:spPr>
          <a:xfrm>
            <a:off x="5722348" y="1173619"/>
            <a:ext cx="638814" cy="170848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3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476E-6 3.50324E-6 L 0.31556 3.50324E-6 " pathEditMode="relative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556 -2.85449E-6 L 0.69624 -2.85449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3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625 -2.85449E-6 L 0.90031 0.000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0031 0.00024 L 1.33588 0.0020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8" y="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987694" y="2187416"/>
            <a:ext cx="7305792" cy="152407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charset="0"/>
              </a:rPr>
              <a:t>Assignment 3:</a:t>
            </a:r>
            <a:br>
              <a:rPr lang="en-US" sz="4000" dirty="0" smtClean="0">
                <a:latin typeface="Arial" charset="0"/>
              </a:rPr>
            </a:br>
            <a:r>
              <a:rPr lang="en-US" sz="4000" dirty="0" smtClean="0">
                <a:latin typeface="Arial" charset="0"/>
              </a:rPr>
              <a:t>In-band Network Telemetry (INT)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53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430" y="323523"/>
            <a:ext cx="7707862" cy="650699"/>
          </a:xfrm>
        </p:spPr>
        <p:txBody>
          <a:bodyPr/>
          <a:lstStyle/>
          <a:p>
            <a:r>
              <a:rPr lang="en-US" sz="2800" dirty="0" smtClean="0"/>
              <a:t>In-band Network Telemetry (INT)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93332" y="1211580"/>
            <a:ext cx="8261058" cy="501205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One of the most popular applications for programmable data-planes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All about gaining more visibility into network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Basic idea: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Source requests each switch along path to insert some desired metadata into packet (using a bitmask)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Example metadata: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Switch ID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Ingress Port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Egress Port 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Timestamp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Queue Occupancy</a:t>
            </a:r>
          </a:p>
          <a:p>
            <a:pPr lvl="2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90" y="304357"/>
            <a:ext cx="7707862" cy="650699"/>
          </a:xfrm>
        </p:spPr>
        <p:txBody>
          <a:bodyPr/>
          <a:lstStyle/>
          <a:p>
            <a:r>
              <a:rPr lang="en-US" sz="2800" dirty="0"/>
              <a:t>In-band Network Telemetry (INT)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93836" y="2484215"/>
            <a:ext cx="1053317" cy="643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Ethernet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1180" y="2484214"/>
            <a:ext cx="1282656" cy="64316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INT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bm</a:t>
            </a:r>
            <a:r>
              <a:rPr lang="en-US" sz="1800" dirty="0" smtClean="0">
                <a:solidFill>
                  <a:schemeClr val="tx1"/>
                </a:solidFill>
              </a:rPr>
              <a:t>: 11001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4183" y="4845917"/>
            <a:ext cx="1395383" cy="628896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SwitchID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7921" y="2484214"/>
            <a:ext cx="1693259" cy="643161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Payload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96786" y="4872878"/>
            <a:ext cx="150519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Ingress port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60427" y="4879756"/>
            <a:ext cx="140814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timestamp</a:t>
            </a:r>
          </a:p>
        </p:txBody>
      </p:sp>
      <p:cxnSp>
        <p:nvCxnSpPr>
          <p:cNvPr id="4" name="Straight Arrow Connector 3"/>
          <p:cNvCxnSpPr>
            <a:stCxn id="7" idx="0"/>
          </p:cNvCxnSpPr>
          <p:nvPr/>
        </p:nvCxnSpPr>
        <p:spPr>
          <a:xfrm flipH="1" flipV="1">
            <a:off x="4546524" y="3216387"/>
            <a:ext cx="3535351" cy="162953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H="1" flipV="1">
            <a:off x="4411180" y="3216387"/>
            <a:ext cx="1938205" cy="165649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0"/>
          </p:nvPr>
        </p:nvSpPr>
        <p:spPr>
          <a:xfrm>
            <a:off x="529647" y="1211580"/>
            <a:ext cx="8188322" cy="1203126"/>
          </a:xfrm>
        </p:spPr>
        <p:txBody>
          <a:bodyPr>
            <a:normAutofit/>
          </a:bodyPr>
          <a:lstStyle/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Bitmask format (5 bits):</a:t>
            </a:r>
            <a:endParaRPr lang="en-US" sz="2000" dirty="0">
              <a:solidFill>
                <a:srgbClr val="000000"/>
              </a:solidFill>
            </a:endParaRPr>
          </a:p>
          <a:p>
            <a:pPr marL="344488" lvl="2" indent="0">
              <a:buNone/>
            </a:pP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SWITCH_ID&gt;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INGRESS_PORT&gt;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Q_SIZE&gt;&lt;TSTAMP&gt;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EGRESS_PORT&gt;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44102" y="4872878"/>
            <a:ext cx="141543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Queue size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7107" y="4876182"/>
            <a:ext cx="140814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Egress port</a:t>
            </a:r>
          </a:p>
        </p:txBody>
      </p:sp>
      <p:cxnSp>
        <p:nvCxnSpPr>
          <p:cNvPr id="26" name="Straight Arrow Connector 25"/>
          <p:cNvCxnSpPr>
            <a:stCxn id="23" idx="0"/>
          </p:cNvCxnSpPr>
          <p:nvPr/>
        </p:nvCxnSpPr>
        <p:spPr>
          <a:xfrm flipV="1">
            <a:off x="1331181" y="3216387"/>
            <a:ext cx="3079999" cy="165979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588963" y="-414338"/>
            <a:ext cx="9144000" cy="1143000"/>
          </a:xfrm>
        </p:spPr>
        <p:txBody>
          <a:bodyPr/>
          <a:lstStyle/>
          <a:p>
            <a:r>
              <a:rPr lang="en-US" altLang="zh-CN" sz="3200" dirty="0" err="1" smtClean="0">
                <a:ea typeface="SimSun" panose="02010600030101010101" pitchFamily="2" charset="-122"/>
              </a:rPr>
              <a:t>NetFPGA</a:t>
            </a:r>
            <a:r>
              <a:rPr lang="en-US" altLang="zh-CN" sz="3200" dirty="0" smtClean="0">
                <a:ea typeface="SimSun" panose="02010600030101010101" pitchFamily="2" charset="-122"/>
              </a:rPr>
              <a:t> board</a:t>
            </a:r>
            <a:endParaRPr lang="en-US" altLang="zh-CN" sz="1600" dirty="0" smtClean="0">
              <a:ea typeface="SimSun" panose="02010600030101010101" pitchFamily="2" charset="-122"/>
            </a:endParaRPr>
          </a:p>
        </p:txBody>
      </p:sp>
      <p:grpSp>
        <p:nvGrpSpPr>
          <p:cNvPr id="12300" name="Group 26"/>
          <p:cNvGrpSpPr>
            <a:grpSpLocks/>
          </p:cNvGrpSpPr>
          <p:nvPr/>
        </p:nvGrpSpPr>
        <p:grpSpPr bwMode="auto">
          <a:xfrm>
            <a:off x="5791200" y="936625"/>
            <a:ext cx="2895600" cy="2401888"/>
            <a:chOff x="3408" y="734"/>
            <a:chExt cx="1824" cy="1513"/>
          </a:xfrm>
        </p:grpSpPr>
        <p:pic>
          <p:nvPicPr>
            <p:cNvPr id="12305" name="Picture 2" descr="NetFPGA_system_tin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734"/>
              <a:ext cx="1824" cy="1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6" name="Text Box 28"/>
            <p:cNvSpPr txBox="1">
              <a:spLocks noChangeArrowheads="1"/>
            </p:cNvSpPr>
            <p:nvPr/>
          </p:nvSpPr>
          <p:spPr bwMode="auto">
            <a:xfrm>
              <a:off x="3772" y="2016"/>
              <a:ext cx="1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0" dirty="0">
                  <a:solidFill>
                    <a:srgbClr val="000000"/>
                  </a:solidFill>
                  <a:ea typeface="SimSun" panose="02010600030101010101" pitchFamily="2" charset="-122"/>
                </a:rPr>
                <a:t>PC with </a:t>
              </a:r>
              <a:r>
                <a:rPr lang="en-US" altLang="zh-CN" sz="1800" b="0" dirty="0" err="1">
                  <a:solidFill>
                    <a:srgbClr val="000000"/>
                  </a:solidFill>
                  <a:ea typeface="SimSun" panose="02010600030101010101" pitchFamily="2" charset="-122"/>
                </a:rPr>
                <a:t>NetFPGA</a:t>
              </a:r>
              <a:endParaRPr lang="en-US" altLang="zh-CN" sz="1800" b="0" dirty="0">
                <a:solidFill>
                  <a:srgbClr val="000000"/>
                </a:solidFill>
                <a:ea typeface="SimSun" panose="02010600030101010101" pitchFamily="2" charset="-122"/>
              </a:endParaRPr>
            </a:p>
          </p:txBody>
        </p:sp>
      </p:grpSp>
      <p:sp>
        <p:nvSpPr>
          <p:cNvPr id="50205" name="Freeform 29"/>
          <p:cNvSpPr>
            <a:spLocks/>
          </p:cNvSpPr>
          <p:nvPr/>
        </p:nvSpPr>
        <p:spPr bwMode="auto">
          <a:xfrm>
            <a:off x="6019800" y="1717675"/>
            <a:ext cx="1219200" cy="1143000"/>
          </a:xfrm>
          <a:custGeom>
            <a:avLst/>
            <a:gdLst>
              <a:gd name="T0" fmla="*/ 0 w 768"/>
              <a:gd name="T1" fmla="*/ 0 h 576"/>
              <a:gd name="T2" fmla="*/ 2147483646 w 768"/>
              <a:gd name="T3" fmla="*/ 2147483646 h 576"/>
              <a:gd name="T4" fmla="*/ 2147483646 w 768"/>
              <a:gd name="T5" fmla="*/ 2147483646 h 576"/>
              <a:gd name="T6" fmla="*/ 0 w 768"/>
              <a:gd name="T7" fmla="*/ 2147483646 h 576"/>
              <a:gd name="T8" fmla="*/ 0 w 768"/>
              <a:gd name="T9" fmla="*/ 0 h 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576"/>
              <a:gd name="T17" fmla="*/ 768 w 768"/>
              <a:gd name="T18" fmla="*/ 576 h 5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576">
                <a:moveTo>
                  <a:pt x="0" y="0"/>
                </a:moveTo>
                <a:lnTo>
                  <a:pt x="768" y="144"/>
                </a:lnTo>
                <a:lnTo>
                  <a:pt x="768" y="576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302" name="TextBox 29"/>
          <p:cNvSpPr txBox="1">
            <a:spLocks noChangeArrowheads="1"/>
          </p:cNvSpPr>
          <p:nvPr/>
        </p:nvSpPr>
        <p:spPr bwMode="auto">
          <a:xfrm>
            <a:off x="625285" y="1416784"/>
            <a:ext cx="180850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  <a:t>Networking</a:t>
            </a:r>
            <a:b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  <a:t>Software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  <a:t>running on a </a:t>
            </a:r>
            <a:b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  <a:t>standard PC </a:t>
            </a:r>
            <a:br>
              <a:rPr lang="en-US" altLang="zh-CN" sz="2000" dirty="0">
                <a:solidFill>
                  <a:srgbClr val="3333CC"/>
                </a:solidFill>
                <a:ea typeface="SimSun" panose="02010600030101010101" pitchFamily="2" charset="-122"/>
              </a:rPr>
            </a:br>
            <a:endParaRPr lang="en-US" altLang="zh-CN" sz="2000" dirty="0">
              <a:solidFill>
                <a:srgbClr val="3333CC"/>
              </a:solidFill>
              <a:ea typeface="SimSun" panose="02010600030101010101" pitchFamily="2" charset="-122"/>
            </a:endParaRPr>
          </a:p>
        </p:txBody>
      </p:sp>
      <p:sp>
        <p:nvSpPr>
          <p:cNvPr id="12303" name="TextBox 30"/>
          <p:cNvSpPr txBox="1">
            <a:spLocks noChangeArrowheads="1"/>
          </p:cNvSpPr>
          <p:nvPr/>
        </p:nvSpPr>
        <p:spPr bwMode="auto">
          <a:xfrm>
            <a:off x="625285" y="3298175"/>
            <a:ext cx="2050561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A hardware </a:t>
            </a:r>
            <a:b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accelerator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built with Field </a:t>
            </a:r>
            <a:b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Programmable </a:t>
            </a:r>
            <a:b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Gate Array</a:t>
            </a:r>
            <a:b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driving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1/10/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100Gb/s</a:t>
            </a: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/>
            </a:r>
            <a:b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</a:b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network links </a:t>
            </a:r>
          </a:p>
        </p:txBody>
      </p:sp>
      <p:sp>
        <p:nvSpPr>
          <p:cNvPr id="12304" name="TextBox 31"/>
          <p:cNvSpPr txBox="1">
            <a:spLocks noChangeArrowheads="1"/>
          </p:cNvSpPr>
          <p:nvPr/>
        </p:nvSpPr>
        <p:spPr bwMode="auto">
          <a:xfrm>
            <a:off x="-314325" y="1463675"/>
            <a:ext cx="184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200">
              <a:solidFill>
                <a:srgbClr val="00800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28" y="4137025"/>
            <a:ext cx="3139425" cy="1715696"/>
          </a:xfrm>
          <a:prstGeom prst="rect">
            <a:avLst/>
          </a:prstGeom>
        </p:spPr>
      </p:pic>
      <p:grpSp>
        <p:nvGrpSpPr>
          <p:cNvPr id="32" name="Group 2"/>
          <p:cNvGrpSpPr>
            <a:grpSpLocks/>
          </p:cNvGrpSpPr>
          <p:nvPr/>
        </p:nvGrpSpPr>
        <p:grpSpPr bwMode="auto">
          <a:xfrm>
            <a:off x="2874963" y="3659187"/>
            <a:ext cx="2547937" cy="1981200"/>
            <a:chOff x="1083" y="2400"/>
            <a:chExt cx="1605" cy="1248"/>
          </a:xfrm>
        </p:grpSpPr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1083" y="2400"/>
              <a:ext cx="1605" cy="1248"/>
            </a:xfrm>
            <a:prstGeom prst="rect">
              <a:avLst/>
            </a:prstGeom>
            <a:solidFill>
              <a:srgbClr val="FA3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altLang="en-US" sz="3200" b="1" i="0" u="none" strike="noStrike" kern="0" cap="none" spc="0" normalizeH="0" baseline="0" noProof="0">
                <a:ln>
                  <a:noFill/>
                </a:ln>
                <a:solidFill>
                  <a:srgbClr val="FA3D2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" name="AutoShape 4"/>
            <p:cNvSpPr>
              <a:spLocks noChangeArrowheads="1"/>
            </p:cNvSpPr>
            <p:nvPr/>
          </p:nvSpPr>
          <p:spPr bwMode="auto">
            <a:xfrm>
              <a:off x="1344" y="2544"/>
              <a:ext cx="528" cy="62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A3D2E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FPGA</a:t>
              </a:r>
            </a:p>
          </p:txBody>
        </p:sp>
        <p:sp>
          <p:nvSpPr>
            <p:cNvPr id="35" name="AutoShape 5"/>
            <p:cNvSpPr>
              <a:spLocks noChangeArrowheads="1"/>
            </p:cNvSpPr>
            <p:nvPr/>
          </p:nvSpPr>
          <p:spPr bwMode="auto">
            <a:xfrm>
              <a:off x="1440" y="3216"/>
              <a:ext cx="384" cy="38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A3D2E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Memory</a:t>
              </a:r>
            </a:p>
          </p:txBody>
        </p:sp>
        <p:sp>
          <p:nvSpPr>
            <p:cNvPr id="36" name="Line 6"/>
            <p:cNvSpPr>
              <a:spLocks noChangeShapeType="1"/>
            </p:cNvSpPr>
            <p:nvPr/>
          </p:nvSpPr>
          <p:spPr bwMode="auto">
            <a:xfrm flipV="1">
              <a:off x="1872" y="2544"/>
              <a:ext cx="432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1872" y="2832"/>
              <a:ext cx="432" cy="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8" name="Line 8"/>
            <p:cNvSpPr>
              <a:spLocks noChangeShapeType="1"/>
            </p:cNvSpPr>
            <p:nvPr/>
          </p:nvSpPr>
          <p:spPr bwMode="auto">
            <a:xfrm>
              <a:off x="1872" y="2976"/>
              <a:ext cx="432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>
              <a:off x="1872" y="3072"/>
              <a:ext cx="432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0" name="AutoShape 10"/>
            <p:cNvSpPr>
              <a:spLocks noChangeArrowheads="1"/>
            </p:cNvSpPr>
            <p:nvPr/>
          </p:nvSpPr>
          <p:spPr bwMode="auto">
            <a:xfrm>
              <a:off x="2304" y="2448"/>
              <a:ext cx="384" cy="28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A3D2E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10GbE</a:t>
              </a:r>
            </a:p>
          </p:txBody>
        </p:sp>
        <p:sp>
          <p:nvSpPr>
            <p:cNvPr id="41" name="AutoShape 11"/>
            <p:cNvSpPr>
              <a:spLocks noChangeArrowheads="1"/>
            </p:cNvSpPr>
            <p:nvPr/>
          </p:nvSpPr>
          <p:spPr bwMode="auto">
            <a:xfrm>
              <a:off x="2304" y="2736"/>
              <a:ext cx="384" cy="28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A3D2E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10GbE</a:t>
              </a:r>
            </a:p>
          </p:txBody>
        </p:sp>
        <p:sp>
          <p:nvSpPr>
            <p:cNvPr id="42" name="AutoShape 12"/>
            <p:cNvSpPr>
              <a:spLocks noChangeArrowheads="1"/>
            </p:cNvSpPr>
            <p:nvPr/>
          </p:nvSpPr>
          <p:spPr bwMode="auto">
            <a:xfrm>
              <a:off x="2304" y="3024"/>
              <a:ext cx="384" cy="28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>
                  <a:ln>
                    <a:noFill/>
                  </a:ln>
                  <a:solidFill>
                    <a:srgbClr val="FA3D2E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10GbE</a:t>
              </a:r>
            </a:p>
          </p:txBody>
        </p:sp>
        <p:sp>
          <p:nvSpPr>
            <p:cNvPr id="43" name="AutoShape 13"/>
            <p:cNvSpPr>
              <a:spLocks noChangeArrowheads="1"/>
            </p:cNvSpPr>
            <p:nvPr/>
          </p:nvSpPr>
          <p:spPr bwMode="auto">
            <a:xfrm>
              <a:off x="2304" y="3312"/>
              <a:ext cx="384" cy="28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buChar char="•"/>
                <a:defRPr sz="3000" b="1">
                  <a:solidFill>
                    <a:srgbClr val="00206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40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10000"/>
                </a:spcBef>
                <a:spcAft>
                  <a:spcPct val="0"/>
                </a:spcAft>
                <a:buChar char="»"/>
                <a:defRPr sz="2000">
                  <a:solidFill>
                    <a:srgbClr val="99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A3D2E"/>
                  </a:solidFill>
                  <a:effectLst/>
                  <a:uLnTx/>
                  <a:uFillTx/>
                  <a:latin typeface="Arial" panose="020B0604020202020204" pitchFamily="34" charset="0"/>
                  <a:ea typeface="SimSun" panose="02010600030101010101" pitchFamily="2" charset="-122"/>
                  <a:cs typeface="+mn-cs"/>
                </a:rPr>
                <a:t>10GbE</a:t>
              </a:r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 flipH="1">
              <a:off x="1632" y="3120"/>
              <a:ext cx="0" cy="96"/>
            </a:xfrm>
            <a:prstGeom prst="line">
              <a:avLst/>
            </a:prstGeom>
            <a:noFill/>
            <a:ln w="19050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2603500" y="1068387"/>
            <a:ext cx="3111500" cy="4765675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altLang="en-US" sz="3200" b="1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2874963" y="1296987"/>
            <a:ext cx="2590800" cy="2133600"/>
          </a:xfrm>
          <a:prstGeom prst="rect">
            <a:avLst/>
          </a:prstGeom>
          <a:solidFill>
            <a:srgbClr val="33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altLang="en-US" sz="3200" b="1" i="0" u="none" strike="noStrike" kern="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V="1">
            <a:off x="3670300" y="3278187"/>
            <a:ext cx="0" cy="609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0" cap="none" spc="0" normalizeH="0" baseline="0" noProof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3060700" y="3278187"/>
            <a:ext cx="21336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0" cap="none" spc="0" normalizeH="0" baseline="0" noProof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3365500" y="2911475"/>
            <a:ext cx="1436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PCI-Express</a:t>
            </a:r>
          </a:p>
        </p:txBody>
      </p:sp>
      <p:sp>
        <p:nvSpPr>
          <p:cNvPr id="50" name="AutoShape 21"/>
          <p:cNvSpPr>
            <a:spLocks noChangeArrowheads="1"/>
          </p:cNvSpPr>
          <p:nvPr/>
        </p:nvSpPr>
        <p:spPr bwMode="auto">
          <a:xfrm>
            <a:off x="3213100" y="1525587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>
            <a:noFill/>
          </a:ln>
          <a:effectLst>
            <a:prstShdw prst="shdw17" dist="17961" dir="2700000">
              <a:srgbClr val="4D4D4D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CPU</a:t>
            </a:r>
          </a:p>
        </p:txBody>
      </p:sp>
      <p:sp>
        <p:nvSpPr>
          <p:cNvPr id="51" name="AutoShape 22"/>
          <p:cNvSpPr>
            <a:spLocks noChangeArrowheads="1"/>
          </p:cNvSpPr>
          <p:nvPr/>
        </p:nvSpPr>
        <p:spPr bwMode="auto">
          <a:xfrm>
            <a:off x="4356100" y="1601787"/>
            <a:ext cx="609600" cy="60960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>
            <a:noFill/>
          </a:ln>
          <a:effectLst>
            <a:prstShdw prst="shdw17" dist="17961" dir="2700000">
              <a:srgbClr val="4D4D4D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4482457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5" grpId="0" animBg="1"/>
      <p:bldP spid="12303" grpId="0"/>
      <p:bldP spid="4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In-band Network Telemetry (INT)</a:t>
            </a:r>
          </a:p>
        </p:txBody>
      </p:sp>
      <p:sp>
        <p:nvSpPr>
          <p:cNvPr id="5" name="Rectangle 4"/>
          <p:cNvSpPr/>
          <p:nvPr/>
        </p:nvSpPr>
        <p:spPr>
          <a:xfrm>
            <a:off x="7966868" y="2484215"/>
            <a:ext cx="1053317" cy="643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Ethernet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84212" y="2484214"/>
            <a:ext cx="1282656" cy="64316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INT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bm</a:t>
            </a:r>
            <a:r>
              <a:rPr lang="en-US" sz="1800" dirty="0" smtClean="0">
                <a:solidFill>
                  <a:schemeClr val="tx1"/>
                </a:solidFill>
              </a:rPr>
              <a:t>: 11001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4183" y="4845917"/>
            <a:ext cx="1395383" cy="628896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SwitchID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7107" y="2491003"/>
            <a:ext cx="1693259" cy="643161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Payload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96786" y="4872878"/>
            <a:ext cx="150519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Ingress port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60427" y="4879756"/>
            <a:ext cx="140814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10"/>
          </p:nvPr>
        </p:nvSpPr>
        <p:spPr>
          <a:xfrm>
            <a:off x="685512" y="1211580"/>
            <a:ext cx="8188322" cy="1203126"/>
          </a:xfrm>
        </p:spPr>
        <p:txBody>
          <a:bodyPr>
            <a:normAutofit/>
          </a:bodyPr>
          <a:lstStyle/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Bitmask format (5 bits):</a:t>
            </a:r>
            <a:endParaRPr lang="en-US" sz="2000" dirty="0">
              <a:solidFill>
                <a:srgbClr val="000000"/>
              </a:solidFill>
            </a:endParaRPr>
          </a:p>
          <a:p>
            <a:pPr marL="344488" lvl="2" indent="0">
              <a:buNone/>
            </a:pP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SWITCH_ID&gt;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INGRESS_PORT&gt;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Q_SIZE&gt;&lt;TSTAMP&gt;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rgbClr val="000000"/>
                </a:solidFill>
              </a:rPr>
              <a:t>EGRESS_PORT&gt;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44102" y="4872878"/>
            <a:ext cx="141543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Queue size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7107" y="4876182"/>
            <a:ext cx="140814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Egress port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52267" y="2495175"/>
            <a:ext cx="1395383" cy="628896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SwitchID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err="1">
                <a:solidFill>
                  <a:schemeClr val="tx1"/>
                </a:solidFill>
              </a:rPr>
              <a:t>b</a:t>
            </a:r>
            <a:r>
              <a:rPr lang="en-US" sz="1800" dirty="0" err="1" smtClean="0">
                <a:solidFill>
                  <a:schemeClr val="tx1"/>
                </a:solidFill>
              </a:rPr>
              <a:t>os</a:t>
            </a:r>
            <a:r>
              <a:rPr lang="en-US" sz="1800" dirty="0" smtClean="0">
                <a:solidFill>
                  <a:schemeClr val="tx1"/>
                </a:solidFill>
              </a:rPr>
              <a:t>: 0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7069" y="2522136"/>
            <a:ext cx="150519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Ingress port</a:t>
            </a:r>
          </a:p>
          <a:p>
            <a:pPr algn="ctr"/>
            <a:r>
              <a:rPr lang="en-US" sz="1800" dirty="0" err="1">
                <a:solidFill>
                  <a:schemeClr val="tx1"/>
                </a:solidFill>
              </a:rPr>
              <a:t>b</a:t>
            </a:r>
            <a:r>
              <a:rPr lang="en-US" sz="1800" dirty="0" err="1" smtClean="0">
                <a:solidFill>
                  <a:schemeClr val="tx1"/>
                </a:solidFill>
              </a:rPr>
              <a:t>os</a:t>
            </a:r>
            <a:r>
              <a:rPr lang="en-US" sz="1800" dirty="0" smtClean="0">
                <a:solidFill>
                  <a:schemeClr val="tx1"/>
                </a:solidFill>
              </a:rPr>
              <a:t>: 0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38921" y="2525440"/>
            <a:ext cx="1408148" cy="601935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Egress port</a:t>
            </a:r>
          </a:p>
          <a:p>
            <a:pPr algn="ctr"/>
            <a:r>
              <a:rPr lang="en-US" sz="1800" dirty="0" err="1">
                <a:solidFill>
                  <a:schemeClr val="tx1"/>
                </a:solidFill>
              </a:rPr>
              <a:t>b</a:t>
            </a:r>
            <a:r>
              <a:rPr lang="en-US" sz="1800" dirty="0" err="1" smtClean="0">
                <a:solidFill>
                  <a:schemeClr val="tx1"/>
                </a:solidFill>
              </a:rPr>
              <a:t>os</a:t>
            </a:r>
            <a:r>
              <a:rPr lang="en-US" sz="1800" dirty="0" smtClean="0">
                <a:solidFill>
                  <a:schemeClr val="tx1"/>
                </a:solidFill>
              </a:rPr>
              <a:t>: 1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453683" y="2187416"/>
            <a:ext cx="5994868" cy="152407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charset="0"/>
              </a:rPr>
              <a:t>Additional Details</a:t>
            </a:r>
            <a:endParaRPr lang="en-US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50788"/>
            <a:ext cx="7707862" cy="650699"/>
          </a:xfrm>
        </p:spPr>
        <p:txBody>
          <a:bodyPr/>
          <a:lstStyle/>
          <a:p>
            <a:r>
              <a:rPr lang="en-US" sz="2800" dirty="0" smtClean="0"/>
              <a:t>API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ln>
            <a:noFill/>
            <a:prstDash val="dash"/>
          </a:ln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Auto generated Python API</a:t>
            </a:r>
          </a:p>
          <a:p>
            <a:pPr>
              <a:buFont typeface="Arial"/>
              <a:buChar char="•"/>
            </a:pPr>
            <a:r>
              <a:rPr lang="en-US" dirty="0" smtClean="0"/>
              <a:t>Exact match table API functions:</a:t>
            </a:r>
          </a:p>
          <a:p>
            <a:pPr lvl="2">
              <a:buFont typeface="Arial"/>
              <a:buChar char="•"/>
            </a:pPr>
            <a:r>
              <a:rPr lang="en-US" dirty="0" err="1"/>
              <a:t>t</a:t>
            </a:r>
            <a:r>
              <a:rPr lang="en-US" dirty="0" err="1" smtClean="0"/>
              <a:t>able_cam_add_entry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table_cam_delete_entry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table_cam_get_size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table_cam_read_entry</a:t>
            </a:r>
            <a:r>
              <a:rPr lang="en-US" dirty="0" smtClean="0"/>
              <a:t>()</a:t>
            </a:r>
          </a:p>
          <a:p>
            <a:pPr>
              <a:buFont typeface="Arial"/>
              <a:buChar char="•"/>
            </a:pPr>
            <a:r>
              <a:rPr lang="en-US" dirty="0" smtClean="0"/>
              <a:t>Ternary match table API functions: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table_tcam_add_entry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table_tcam_clean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/>
              <a:t>t</a:t>
            </a:r>
            <a:r>
              <a:rPr lang="en-US" dirty="0" err="1" smtClean="0"/>
              <a:t>able_tcam_erase_entry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table_tcam_verify_entry</a:t>
            </a:r>
            <a:r>
              <a:rPr lang="en-US" dirty="0" smtClean="0"/>
              <a:t>()</a:t>
            </a:r>
          </a:p>
          <a:p>
            <a:pPr>
              <a:buFont typeface="Arial"/>
              <a:buChar char="•"/>
            </a:pPr>
            <a:r>
              <a:rPr lang="en-US" dirty="0" smtClean="0"/>
              <a:t>LPM table API functions:</a:t>
            </a:r>
            <a:endParaRPr lang="en-US" dirty="0"/>
          </a:p>
          <a:p>
            <a:pPr lvl="2">
              <a:buFont typeface="Arial"/>
              <a:buChar char="•"/>
            </a:pPr>
            <a:r>
              <a:rPr lang="en-US" dirty="0" err="1" smtClean="0"/>
              <a:t>table_lpm_load_dataset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table_lpm_set_active_lookup_bank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table_lpm_verify_dataset</a:t>
            </a:r>
            <a:r>
              <a:rPr lang="en-US" dirty="0" smtClean="0"/>
              <a:t>()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Register API functions: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reg_read</a:t>
            </a:r>
            <a:r>
              <a:rPr lang="en-US" dirty="0" smtClean="0"/>
              <a:t>()</a:t>
            </a:r>
          </a:p>
          <a:p>
            <a:pPr lvl="2">
              <a:buFont typeface="Arial"/>
              <a:buChar char="•"/>
            </a:pPr>
            <a:r>
              <a:rPr lang="en-US" dirty="0" err="1" smtClean="0"/>
              <a:t>reg_write</a:t>
            </a:r>
            <a:r>
              <a:rPr lang="en-US" dirty="0" smtClean="0"/>
              <a:t>(</a:t>
            </a:r>
            <a:r>
              <a:rPr lang="en-US" dirty="0"/>
              <a:t>)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 API also available</a:t>
            </a:r>
          </a:p>
        </p:txBody>
      </p:sp>
    </p:spTree>
    <p:extLst>
      <p:ext uri="{BB962C8B-B14F-4D97-AF65-F5344CB8AC3E}">
        <p14:creationId xmlns:p14="http://schemas.microsoft.com/office/powerpoint/2010/main" val="265802095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Implementing Extern Functions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dirty="0" smtClean="0"/>
              <a:t>Implement </a:t>
            </a:r>
            <a:r>
              <a:rPr lang="en-US" sz="2000" dirty="0" err="1" smtClean="0"/>
              <a:t>verilog</a:t>
            </a:r>
            <a:r>
              <a:rPr lang="en-US" sz="2000" dirty="0" smtClean="0"/>
              <a:t> extern module in $SUME_SDNET/templates/externs/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Add entry to $SUME_SDNET/bin/</a:t>
            </a:r>
            <a:r>
              <a:rPr lang="en-US" sz="2000" dirty="0" err="1" smtClean="0"/>
              <a:t>extern_data.py</a:t>
            </a:r>
            <a:endParaRPr lang="en-US" sz="2000" dirty="0"/>
          </a:p>
          <a:p>
            <a:pPr>
              <a:buFont typeface="+mj-lt"/>
              <a:buAutoNum type="arabicPeriod"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No Need to modify any existing code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If the extern has a control interface a </a:t>
            </a:r>
            <a:r>
              <a:rPr lang="en-US" sz="2000" dirty="0" err="1" smtClean="0"/>
              <a:t>cpu</a:t>
            </a:r>
            <a:r>
              <a:rPr lang="en-US" sz="2000" dirty="0" err="1"/>
              <a:t>_</a:t>
            </a:r>
            <a:r>
              <a:rPr lang="en-US" sz="2000" dirty="0" err="1" smtClean="0"/>
              <a:t>regs</a:t>
            </a:r>
            <a:r>
              <a:rPr lang="en-US" sz="2000" dirty="0" smtClean="0"/>
              <a:t> module will be generated automatically to easily expose </a:t>
            </a:r>
            <a:r>
              <a:rPr lang="en-US" sz="2000" dirty="0" err="1" smtClean="0"/>
              <a:t>control_registers</a:t>
            </a:r>
            <a:r>
              <a:rPr lang="en-US" sz="2000" dirty="0" smtClean="0"/>
              <a:t> using the AXI Lite interface</a:t>
            </a:r>
          </a:p>
        </p:txBody>
      </p:sp>
    </p:spTree>
    <p:extLst>
      <p:ext uri="{BB962C8B-B14F-4D97-AF65-F5344CB8AC3E}">
        <p14:creationId xmlns:p14="http://schemas.microsoft.com/office/powerpoint/2010/main" val="163430317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02741"/>
            <a:ext cx="7707862" cy="650699"/>
          </a:xfrm>
        </p:spPr>
        <p:txBody>
          <a:bodyPr/>
          <a:lstStyle/>
          <a:p>
            <a:r>
              <a:rPr lang="en-US" sz="2800" dirty="0" smtClean="0"/>
              <a:t>Debugging </a:t>
            </a:r>
            <a:r>
              <a:rPr lang="en-US" sz="2800" dirty="0" err="1" smtClean="0"/>
              <a:t>SDNet</a:t>
            </a:r>
            <a:r>
              <a:rPr lang="en-US" sz="2800" dirty="0" smtClean="0"/>
              <a:t> Simulation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8" y="1169129"/>
            <a:ext cx="7700963" cy="5012056"/>
          </a:xfrm>
        </p:spPr>
        <p:txBody>
          <a:bodyPr>
            <a:normAutofit fontScale="85000" lnSpcReduction="20000"/>
          </a:bodyPr>
          <a:lstStyle/>
          <a:p>
            <a:pPr>
              <a:buFont typeface="Arial"/>
              <a:buChar char="•"/>
            </a:pPr>
            <a:r>
              <a:rPr lang="en-US" sz="2100" dirty="0" err="1" smtClean="0"/>
              <a:t>HDLSimulation</a:t>
            </a:r>
            <a:endParaRPr lang="en-US" sz="2100" dirty="0" smtClean="0"/>
          </a:p>
          <a:p>
            <a:pPr lvl="2">
              <a:buFont typeface="Arial"/>
              <a:buChar char="•"/>
            </a:pPr>
            <a:r>
              <a:rPr lang="en-US" sz="2100" dirty="0" err="1" smtClean="0"/>
              <a:t>Xsim</a:t>
            </a:r>
            <a:r>
              <a:rPr lang="en-US" sz="2100" dirty="0" smtClean="0"/>
              <a:t> or Questa </a:t>
            </a:r>
            <a:r>
              <a:rPr lang="en-US" sz="2100" dirty="0" err="1" smtClean="0"/>
              <a:t>sim</a:t>
            </a:r>
            <a:endParaRPr lang="en-US" sz="2100" dirty="0" smtClean="0"/>
          </a:p>
          <a:p>
            <a:pPr lvl="2">
              <a:buFont typeface="Arial"/>
              <a:buChar char="•"/>
            </a:pPr>
            <a:r>
              <a:rPr lang="en-US" sz="2100" dirty="0" smtClean="0"/>
              <a:t>Error:</a:t>
            </a:r>
          </a:p>
          <a:p>
            <a:pPr lvl="2">
              <a:buFont typeface="Arial"/>
              <a:buChar char="•"/>
            </a:pPr>
            <a:endParaRPr lang="en-US" dirty="0" smtClean="0"/>
          </a:p>
          <a:p>
            <a:r>
              <a:rPr lang="en-US" sz="1400" dirty="0">
                <a:latin typeface="Courier New"/>
                <a:cs typeface="Courier New"/>
              </a:rPr>
              <a:t>expected &lt; </a:t>
            </a:r>
            <a:r>
              <a:rPr lang="en-US" sz="1400" dirty="0" err="1" smtClean="0">
                <a:latin typeface="Courier New"/>
                <a:cs typeface="Courier New"/>
              </a:rPr>
              <a:t>tuple_out_sume_metadata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>
                <a:latin typeface="Courier New"/>
                <a:cs typeface="Courier New"/>
              </a:rPr>
              <a:t>&gt; = &lt; </a:t>
            </a:r>
            <a:r>
              <a:rPr lang="en-US" sz="1400" dirty="0" smtClean="0">
                <a:latin typeface="Courier New"/>
                <a:cs typeface="Courier New"/>
              </a:rPr>
              <a:t>00000000000000000000000100040041 </a:t>
            </a:r>
            <a:r>
              <a:rPr lang="en-US" sz="1400" dirty="0">
                <a:latin typeface="Courier New"/>
                <a:cs typeface="Courier New"/>
              </a:rPr>
              <a:t>&gt;</a:t>
            </a:r>
          </a:p>
          <a:p>
            <a:r>
              <a:rPr lang="es-ES_tradnl" sz="1400" dirty="0">
                <a:latin typeface="Courier New"/>
                <a:cs typeface="Courier New"/>
              </a:rPr>
              <a:t>actual   &lt; </a:t>
            </a:r>
            <a:r>
              <a:rPr lang="es-ES_tradnl" sz="1400" dirty="0" err="1" smtClean="0">
                <a:latin typeface="Courier New"/>
                <a:cs typeface="Courier New"/>
              </a:rPr>
              <a:t>tuple_out_sume_metadata</a:t>
            </a:r>
            <a:r>
              <a:rPr lang="es-ES_tradnl" sz="1400" dirty="0" smtClean="0">
                <a:latin typeface="Courier New"/>
                <a:cs typeface="Courier New"/>
              </a:rPr>
              <a:t> </a:t>
            </a:r>
            <a:r>
              <a:rPr lang="es-ES_tradnl" sz="1400" dirty="0">
                <a:latin typeface="Courier New"/>
                <a:cs typeface="Courier New"/>
              </a:rPr>
              <a:t>&gt; = &lt; </a:t>
            </a:r>
            <a:r>
              <a:rPr lang="es-ES_tradnl" sz="1400" dirty="0" smtClean="0">
                <a:latin typeface="Courier New"/>
                <a:cs typeface="Courier New"/>
              </a:rPr>
              <a:t>00000000000000000000000100040040 &gt;</a:t>
            </a:r>
          </a:p>
          <a:p>
            <a:endParaRPr lang="en-US" sz="1300" dirty="0" smtClean="0">
              <a:latin typeface="Courier New"/>
              <a:cs typeface="Courier New"/>
            </a:endParaRPr>
          </a:p>
          <a:p>
            <a:r>
              <a:rPr lang="es-ES_tradnl" dirty="0">
                <a:latin typeface="Courier New"/>
                <a:cs typeface="Courier New"/>
              </a:rPr>
              <a:t>$ $P4_PROJECT_DIR/</a:t>
            </a:r>
            <a:r>
              <a:rPr lang="es-ES_tradnl" dirty="0" err="1">
                <a:latin typeface="Courier New"/>
                <a:cs typeface="Courier New"/>
              </a:rPr>
              <a:t>testdata</a:t>
            </a:r>
            <a:r>
              <a:rPr lang="es-ES_tradnl" dirty="0">
                <a:latin typeface="Courier New"/>
                <a:cs typeface="Courier New"/>
              </a:rPr>
              <a:t>/</a:t>
            </a:r>
            <a:r>
              <a:rPr lang="es-ES_tradnl" dirty="0" err="1">
                <a:latin typeface="Courier New"/>
                <a:cs typeface="Courier New"/>
              </a:rPr>
              <a:t>sss_sdnet_tuples.py</a:t>
            </a:r>
            <a:r>
              <a:rPr lang="es-ES_tradnl" dirty="0">
                <a:latin typeface="Courier New"/>
                <a:cs typeface="Courier New"/>
              </a:rPr>
              <a:t> --</a:t>
            </a:r>
            <a:r>
              <a:rPr lang="es-ES_tradnl" dirty="0" err="1">
                <a:latin typeface="Courier New"/>
                <a:cs typeface="Courier New"/>
              </a:rPr>
              <a:t>parse</a:t>
            </a:r>
            <a:r>
              <a:rPr lang="es-ES_tradnl" dirty="0">
                <a:latin typeface="Courier New"/>
                <a:cs typeface="Courier New"/>
              </a:rPr>
              <a:t> 00000000000000000000000100040041 sume</a:t>
            </a:r>
          </a:p>
          <a:p>
            <a:r>
              <a:rPr lang="es-ES_tradnl" dirty="0" err="1">
                <a:latin typeface="Courier New"/>
                <a:cs typeface="Courier New"/>
              </a:rPr>
              <a:t>Parsed</a:t>
            </a:r>
            <a:r>
              <a:rPr lang="es-ES_tradnl" dirty="0">
                <a:latin typeface="Courier New"/>
                <a:cs typeface="Courier New"/>
              </a:rPr>
              <a:t> </a:t>
            </a:r>
            <a:r>
              <a:rPr lang="es-ES_tradnl" dirty="0" err="1">
                <a:latin typeface="Courier New"/>
                <a:cs typeface="Courier New"/>
              </a:rPr>
              <a:t>Tuple</a:t>
            </a:r>
            <a:r>
              <a:rPr lang="es-ES_tradnl" dirty="0">
                <a:latin typeface="Courier New"/>
                <a:cs typeface="Courier New"/>
              </a:rPr>
              <a:t>:</a:t>
            </a:r>
          </a:p>
          <a:p>
            <a:r>
              <a:rPr lang="es-ES_tradnl" dirty="0">
                <a:latin typeface="Courier New"/>
                <a:cs typeface="Courier New"/>
              </a:rPr>
              <a:t>-----------------------</a:t>
            </a:r>
          </a:p>
          <a:p>
            <a:r>
              <a:rPr lang="tr-TR" dirty="0" err="1">
                <a:latin typeface="Courier New"/>
                <a:cs typeface="Courier New"/>
              </a:rPr>
              <a:t>dma_q_size</a:t>
            </a:r>
            <a:r>
              <a:rPr lang="tr-TR" dirty="0">
                <a:latin typeface="Courier New"/>
                <a:cs typeface="Courier New"/>
              </a:rPr>
              <a:t>  =  0</a:t>
            </a:r>
          </a:p>
          <a:p>
            <a:r>
              <a:rPr lang="tr-TR" dirty="0">
                <a:latin typeface="Courier New"/>
                <a:cs typeface="Courier New"/>
              </a:rPr>
              <a:t>nf3_q_size  =  0</a:t>
            </a:r>
          </a:p>
          <a:p>
            <a:r>
              <a:rPr lang="tr-TR" dirty="0">
                <a:latin typeface="Courier New"/>
                <a:cs typeface="Courier New"/>
              </a:rPr>
              <a:t>nf2_q_size  =  0</a:t>
            </a:r>
          </a:p>
          <a:p>
            <a:r>
              <a:rPr lang="tr-TR" dirty="0">
                <a:latin typeface="Courier New"/>
                <a:cs typeface="Courier New"/>
              </a:rPr>
              <a:t>nf1_q_size  =  0</a:t>
            </a:r>
          </a:p>
          <a:p>
            <a:r>
              <a:rPr lang="tr-TR" dirty="0">
                <a:latin typeface="Courier New"/>
                <a:cs typeface="Courier New"/>
              </a:rPr>
              <a:t>nf0_q_size  =  0</a:t>
            </a:r>
          </a:p>
          <a:p>
            <a:r>
              <a:rPr lang="tr-TR" dirty="0" err="1">
                <a:latin typeface="Courier New"/>
                <a:cs typeface="Courier New"/>
              </a:rPr>
              <a:t>send_dig_to_cpu</a:t>
            </a:r>
            <a:r>
              <a:rPr lang="tr-TR" dirty="0">
                <a:latin typeface="Courier New"/>
                <a:cs typeface="Courier New"/>
              </a:rPr>
              <a:t>  =  0</a:t>
            </a:r>
          </a:p>
          <a:p>
            <a:r>
              <a:rPr lang="nl-NL" dirty="0">
                <a:latin typeface="Courier New"/>
                <a:cs typeface="Courier New"/>
              </a:rPr>
              <a:t>drop  =  1</a:t>
            </a:r>
          </a:p>
          <a:p>
            <a:r>
              <a:rPr lang="nl-NL" dirty="0" err="1">
                <a:latin typeface="Courier New"/>
                <a:cs typeface="Courier New"/>
              </a:rPr>
              <a:t>dst_port</a:t>
            </a:r>
            <a:r>
              <a:rPr lang="nl-NL" dirty="0">
                <a:latin typeface="Courier New"/>
                <a:cs typeface="Courier New"/>
              </a:rPr>
              <a:t>  = 00000000</a:t>
            </a:r>
          </a:p>
          <a:p>
            <a:r>
              <a:rPr lang="nl-NL" dirty="0" err="1">
                <a:latin typeface="Courier New"/>
                <a:cs typeface="Courier New"/>
              </a:rPr>
              <a:t>src_port</a:t>
            </a:r>
            <a:r>
              <a:rPr lang="nl-NL" dirty="0">
                <a:latin typeface="Courier New"/>
                <a:cs typeface="Courier New"/>
              </a:rPr>
              <a:t>  = 00000100</a:t>
            </a:r>
          </a:p>
          <a:p>
            <a:r>
              <a:rPr lang="nl-NL" dirty="0" err="1">
                <a:latin typeface="Courier New"/>
                <a:cs typeface="Courier New"/>
              </a:rPr>
              <a:t>pkt_len</a:t>
            </a:r>
            <a:r>
              <a:rPr lang="nl-NL" dirty="0">
                <a:latin typeface="Courier New"/>
                <a:cs typeface="Courier New"/>
              </a:rPr>
              <a:t>  =  </a:t>
            </a:r>
            <a:r>
              <a:rPr lang="nl-NL" dirty="0" smtClean="0">
                <a:latin typeface="Courier New"/>
                <a:cs typeface="Courier New"/>
              </a:rPr>
              <a:t>65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9453125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02741"/>
            <a:ext cx="7707862" cy="650699"/>
          </a:xfrm>
        </p:spPr>
        <p:txBody>
          <a:bodyPr/>
          <a:lstStyle/>
          <a:p>
            <a:r>
              <a:rPr lang="en-US" sz="2800" dirty="0" smtClean="0"/>
              <a:t>Debugging </a:t>
            </a:r>
            <a:r>
              <a:rPr lang="en-US" sz="2800" dirty="0" err="1" smtClean="0"/>
              <a:t>SDNet</a:t>
            </a:r>
            <a:r>
              <a:rPr lang="en-US" sz="2800" dirty="0" smtClean="0"/>
              <a:t> Simulation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C++ model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Prints </a:t>
            </a:r>
            <a:r>
              <a:rPr lang="en-US" sz="2000" dirty="0"/>
              <a:t>debug </a:t>
            </a:r>
            <a:r>
              <a:rPr lang="en-US" sz="2000" dirty="0" smtClean="0"/>
              <a:t>info</a:t>
            </a:r>
          </a:p>
          <a:p>
            <a:pPr lvl="3">
              <a:buFont typeface="Arial"/>
              <a:buChar char="•"/>
            </a:pPr>
            <a:r>
              <a:rPr lang="en-US" sz="2000" dirty="0" smtClean="0"/>
              <a:t>Hit or miss in tables</a:t>
            </a:r>
          </a:p>
          <a:p>
            <a:pPr lvl="3">
              <a:buFont typeface="Arial"/>
              <a:buChar char="•"/>
            </a:pPr>
            <a:r>
              <a:rPr lang="en-US" sz="2000" dirty="0" smtClean="0"/>
              <a:t>Header/Metadata field modification along the way</a:t>
            </a:r>
            <a:endParaRPr lang="en-US" sz="2000" dirty="0"/>
          </a:p>
          <a:p>
            <a:pPr lvl="2">
              <a:buFont typeface="Arial"/>
              <a:buChar char="•"/>
            </a:pPr>
            <a:r>
              <a:rPr lang="en-US" sz="2000" dirty="0" smtClean="0"/>
              <a:t>Generates </a:t>
            </a:r>
            <a:r>
              <a:rPr lang="en-US" sz="2000" dirty="0" err="1" smtClean="0"/>
              <a:t>Packet_expect.pcap</a:t>
            </a:r>
            <a:r>
              <a:rPr lang="en-US" sz="2000" dirty="0" smtClean="0"/>
              <a:t> to compare to </a:t>
            </a:r>
            <a:r>
              <a:rPr lang="en-US" sz="2000" dirty="0" err="1" smtClean="0"/>
              <a:t>dst.pcap</a:t>
            </a: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/>
              <a:t>-</a:t>
            </a:r>
            <a:r>
              <a:rPr lang="en-US" sz="2000" dirty="0" err="1"/>
              <a:t>skipEval</a:t>
            </a:r>
            <a:r>
              <a:rPr lang="en-US" sz="2000" dirty="0"/>
              <a:t> </a:t>
            </a:r>
            <a:r>
              <a:rPr lang="en-US" sz="2000" dirty="0" smtClean="0"/>
              <a:t>option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Compare C++ model output to HDL simulation – make sure </a:t>
            </a:r>
            <a:r>
              <a:rPr lang="en-US" sz="2000" dirty="0" err="1" smtClean="0"/>
              <a:t>SDNet</a:t>
            </a:r>
            <a:r>
              <a:rPr lang="en-US" sz="2000" dirty="0" smtClean="0"/>
              <a:t> compiler is working properly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033881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271568"/>
            <a:ext cx="7707862" cy="650699"/>
          </a:xfrm>
        </p:spPr>
        <p:txBody>
          <a:bodyPr/>
          <a:lstStyle/>
          <a:p>
            <a:r>
              <a:rPr lang="en-US" sz="2800" dirty="0" smtClean="0"/>
              <a:t>Debugging</a:t>
            </a:r>
            <a:r>
              <a:rPr lang="en-US" dirty="0" smtClean="0"/>
              <a:t> SUME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114" y="1211580"/>
            <a:ext cx="8188322" cy="5012056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What to do if </a:t>
            </a:r>
            <a:r>
              <a:rPr lang="en-US" sz="2000" dirty="0" err="1"/>
              <a:t>SDNet</a:t>
            </a:r>
            <a:r>
              <a:rPr lang="en-US" sz="2000" dirty="0"/>
              <a:t> simulation passes but SUME simulation fails</a:t>
            </a:r>
            <a:r>
              <a:rPr lang="en-US" sz="2000" dirty="0" smtClean="0"/>
              <a:t>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Make sure you’ve:</a:t>
            </a:r>
          </a:p>
          <a:p>
            <a:pPr lvl="3">
              <a:buFont typeface="Arial"/>
              <a:buChar char="•"/>
            </a:pPr>
            <a:r>
              <a:rPr lang="en-US" sz="2000" dirty="0" smtClean="0"/>
              <a:t>$ cd $P4_PROJECT_DIR &amp;&amp; make </a:t>
            </a:r>
            <a:r>
              <a:rPr lang="en-US" sz="2000" dirty="0" err="1" smtClean="0"/>
              <a:t>config_writes</a:t>
            </a:r>
            <a:endParaRPr lang="en-US" sz="2000" dirty="0" smtClean="0"/>
          </a:p>
          <a:p>
            <a:pPr lvl="3">
              <a:buFont typeface="Arial"/>
              <a:buChar char="•"/>
            </a:pPr>
            <a:r>
              <a:rPr lang="en-US" sz="2000" dirty="0" smtClean="0"/>
              <a:t>$ cd $NF_DESIGN_DIR/test/</a:t>
            </a:r>
            <a:r>
              <a:rPr lang="en-US" sz="2000" dirty="0" err="1" smtClean="0"/>
              <a:t>sim_major_minor</a:t>
            </a:r>
            <a:r>
              <a:rPr lang="en-US" sz="2000" dirty="0" smtClean="0"/>
              <a:t> &amp;&amp; make</a:t>
            </a:r>
          </a:p>
          <a:p>
            <a:pPr lvl="3">
              <a:buFont typeface="Arial"/>
              <a:buChar char="•"/>
            </a:pPr>
            <a:r>
              <a:rPr lang="en-US" sz="2000" dirty="0" smtClean="0"/>
              <a:t>$ </a:t>
            </a:r>
            <a:r>
              <a:rPr lang="en-US" sz="2000" dirty="0"/>
              <a:t>cd $P4_PROJECT_DIR &amp;&amp;</a:t>
            </a:r>
            <a:r>
              <a:rPr lang="en-US" sz="2000" dirty="0" smtClean="0"/>
              <a:t> make </a:t>
            </a:r>
            <a:r>
              <a:rPr lang="en-US" sz="2000" dirty="0" err="1" smtClean="0"/>
              <a:t>install_sdnet</a:t>
            </a:r>
            <a:endParaRPr lang="en-US" sz="2000" dirty="0" smtClean="0"/>
          </a:p>
          <a:p>
            <a:pPr lvl="2">
              <a:buFont typeface="Arial"/>
              <a:buChar char="•"/>
            </a:pPr>
            <a:r>
              <a:rPr lang="en-US" sz="2000" dirty="0" smtClean="0"/>
              <a:t>Run SUME simulation longer?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Make sure all configuration writes have completed before applying the test packets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Make sure </a:t>
            </a:r>
            <a:r>
              <a:rPr lang="en-US" sz="2000" dirty="0" err="1" smtClean="0"/>
              <a:t>SDNet</a:t>
            </a:r>
            <a:r>
              <a:rPr lang="en-US" sz="2000" dirty="0"/>
              <a:t> </a:t>
            </a:r>
            <a:r>
              <a:rPr lang="en-US" sz="2000" dirty="0" smtClean="0"/>
              <a:t>module has finished reset before applying configuration writes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Check </a:t>
            </a:r>
            <a:r>
              <a:rPr lang="en-US" sz="2000" dirty="0" err="1" smtClean="0"/>
              <a:t>nf</a:t>
            </a:r>
            <a:r>
              <a:rPr lang="en-US" sz="2000" dirty="0" smtClean="0"/>
              <a:t>_*_</a:t>
            </a:r>
            <a:r>
              <a:rPr lang="en-US" sz="2000" dirty="0" err="1" smtClean="0"/>
              <a:t>expected.axi</a:t>
            </a:r>
            <a:r>
              <a:rPr lang="en-US" sz="2000" dirty="0" smtClean="0"/>
              <a:t> and </a:t>
            </a:r>
            <a:r>
              <a:rPr lang="en-US" sz="2000" dirty="0" err="1" smtClean="0"/>
              <a:t>nf</a:t>
            </a:r>
            <a:r>
              <a:rPr lang="en-US" sz="2000" dirty="0" smtClean="0"/>
              <a:t>_*_</a:t>
            </a:r>
            <a:r>
              <a:rPr lang="en-US" sz="2000" dirty="0" err="1" smtClean="0"/>
              <a:t>logged.axi</a:t>
            </a:r>
            <a:endParaRPr lang="en-US" sz="2000" dirty="0" smtClean="0"/>
          </a:p>
          <a:p>
            <a:pPr lvl="2">
              <a:buFont typeface="Arial"/>
              <a:buChar char="•"/>
            </a:pPr>
            <a:r>
              <a:rPr lang="en-US" sz="2000" dirty="0" smtClean="0"/>
              <a:t>Add signals to simulation waveform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Perhaps issue with wrapper module?</a:t>
            </a:r>
          </a:p>
        </p:txBody>
      </p:sp>
    </p:spTree>
    <p:extLst>
      <p:ext uri="{BB962C8B-B14F-4D97-AF65-F5344CB8AC3E}">
        <p14:creationId xmlns:p14="http://schemas.microsoft.com/office/powerpoint/2010/main" val="303924030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02741"/>
            <a:ext cx="7707862" cy="650699"/>
          </a:xfrm>
        </p:spPr>
        <p:txBody>
          <a:bodyPr/>
          <a:lstStyle/>
          <a:p>
            <a:r>
              <a:rPr lang="en-US" sz="2800" dirty="0" err="1" smtClean="0"/>
              <a:t>SDNet</a:t>
            </a:r>
            <a:r>
              <a:rPr lang="en-US" sz="2800" dirty="0" smtClean="0"/>
              <a:t> Module HDL Wrapper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Located in: $SUME_SDNET/templates/</a:t>
            </a:r>
            <a:r>
              <a:rPr lang="en-US" sz="2000" dirty="0" err="1" smtClean="0"/>
              <a:t>sss_wrapper</a:t>
            </a:r>
            <a:r>
              <a:rPr lang="en-US" sz="2000" dirty="0" smtClean="0"/>
              <a:t>/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Tasks: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Generate </a:t>
            </a:r>
            <a:r>
              <a:rPr lang="en-US" sz="2000" dirty="0" err="1" smtClean="0"/>
              <a:t>tuple_in_VALID</a:t>
            </a:r>
            <a:r>
              <a:rPr lang="en-US" sz="2000" dirty="0" smtClean="0"/>
              <a:t> signal for </a:t>
            </a:r>
            <a:r>
              <a:rPr lang="en-US" sz="2000" dirty="0" err="1" smtClean="0"/>
              <a:t>s_axis_tuser</a:t>
            </a:r>
            <a:endParaRPr lang="en-US" sz="2000" dirty="0" smtClean="0"/>
          </a:p>
          <a:p>
            <a:pPr lvl="2">
              <a:buFont typeface="Arial"/>
              <a:buChar char="•"/>
            </a:pPr>
            <a:r>
              <a:rPr lang="en-US" sz="2000" dirty="0" smtClean="0"/>
              <a:t>Reverse reset polarity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Reverses </a:t>
            </a:r>
            <a:r>
              <a:rPr lang="en-US" sz="2000" dirty="0" err="1" smtClean="0"/>
              <a:t>endianness</a:t>
            </a:r>
            <a:r>
              <a:rPr lang="en-US" sz="2000" dirty="0" smtClean="0"/>
              <a:t> of </a:t>
            </a:r>
            <a:r>
              <a:rPr lang="en-US" sz="2000" dirty="0" err="1" smtClean="0"/>
              <a:t>digest_data</a:t>
            </a:r>
            <a:r>
              <a:rPr lang="en-US" sz="2000" dirty="0" smtClean="0"/>
              <a:t> and inserts into last 80 bits of </a:t>
            </a:r>
            <a:r>
              <a:rPr lang="en-US" sz="2000" dirty="0" err="1" smtClean="0"/>
              <a:t>m_axis_tuser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504970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7"/>
          <p:cNvSpPr txBox="1">
            <a:spLocks noChangeArrowheads="1"/>
          </p:cNvSpPr>
          <p:nvPr/>
        </p:nvSpPr>
        <p:spPr bwMode="auto">
          <a:xfrm>
            <a:off x="509154" y="2967564"/>
            <a:ext cx="8698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Nick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McKeown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Glen Gibb,</a:t>
            </a:r>
            <a:r>
              <a:rPr lang="en-US" altLang="zh-CN" sz="2000" b="0" dirty="0">
                <a:solidFill>
                  <a:srgbClr val="008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Jad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Naous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David Erickson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G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. Adam Covington, John 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W. Lockwood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Jianying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 Luo,</a:t>
            </a:r>
            <a:r>
              <a:rPr lang="en-US" altLang="zh-CN" sz="1400" b="0" dirty="0">
                <a:solidFill>
                  <a:srgbClr val="008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Brandon Heller, Paul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Hartke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Neda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Beheshti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Sara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Bolouki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James Zeng, 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Jonathan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Ellithorpe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Sachidanandan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Sambandan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Eric 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Lo, Stephen Gabriel Ibanez</a:t>
            </a:r>
            <a:endParaRPr lang="en-US" altLang="zh-CN" sz="14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5" y="76200"/>
            <a:ext cx="8812467" cy="688435"/>
          </a:xfrm>
        </p:spPr>
        <p:txBody>
          <a:bodyPr/>
          <a:lstStyle/>
          <a:p>
            <a:pPr algn="ctr"/>
            <a:r>
              <a:rPr lang="en-US" altLang="zh-CN" dirty="0" smtClean="0">
                <a:ea typeface="SimSun" panose="02010600030101010101" pitchFamily="2" charset="-122"/>
              </a:rPr>
              <a:t>Acknowledgments (I)</a:t>
            </a:r>
          </a:p>
        </p:txBody>
      </p:sp>
      <p:sp>
        <p:nvSpPr>
          <p:cNvPr id="76804" name="Rectangle 6"/>
          <p:cNvSpPr>
            <a:spLocks noChangeArrowheads="1"/>
          </p:cNvSpPr>
          <p:nvPr/>
        </p:nvSpPr>
        <p:spPr bwMode="auto">
          <a:xfrm>
            <a:off x="1504195" y="2819400"/>
            <a:ext cx="6150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 dirty="0">
                <a:solidFill>
                  <a:schemeClr val="tx1"/>
                </a:solidFill>
                <a:ea typeface="SimSun" panose="02010600030101010101" pitchFamily="2" charset="-122"/>
              </a:rPr>
              <a:t>NetFPGA Team at Stanford University (Past and Present):</a:t>
            </a:r>
          </a:p>
        </p:txBody>
      </p:sp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1038643" y="1066800"/>
            <a:ext cx="66301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 dirty="0">
                <a:solidFill>
                  <a:schemeClr val="tx1"/>
                </a:solidFill>
                <a:ea typeface="SimSun" panose="02010600030101010101" pitchFamily="2" charset="-122"/>
              </a:rPr>
              <a:t>NetFPGA Team at University of Cambridge (Past and Present):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595858" y="1412996"/>
            <a:ext cx="85557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Andrew Moore, David Miller, Muhammad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Shahbaz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Martin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Zadnik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Matthew 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Grosvenor,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Yury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Audzevich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en-US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Neelakandan</a:t>
            </a:r>
            <a:r>
              <a:rPr lang="en-US" altLang="en-US" sz="1400" b="0" dirty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en-US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Manihatty-Bojan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Georgina </a:t>
            </a:r>
            <a:r>
              <a:rPr lang="en-US" altLang="en-US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Kalogeridou</a:t>
            </a:r>
            <a:r>
              <a:rPr lang="en-US" altLang="en-US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Jong Hun Han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Noa Zilberman</a:t>
            </a:r>
            <a:r>
              <a:rPr lang="en-US" altLang="en-US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Gianni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Antichi</a:t>
            </a:r>
            <a:r>
              <a:rPr lang="en-US" altLang="en-US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Charalampos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Rotsos,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Hwanju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Kim, Marco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Forconesi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Jinyun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Zhang,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Bjoern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Zeeb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Robert Watson,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Salvator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Galea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Marcin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Wojcik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Diana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Andreea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Popescu</a:t>
            </a:r>
            <a:r>
              <a:rPr lang="en-US" altLang="en-US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en-US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Murali</a:t>
            </a:r>
            <a:r>
              <a:rPr lang="en-US" altLang="en-US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en-US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Ramanujam</a:t>
            </a:r>
            <a:endParaRPr lang="en-US" altLang="en-US" sz="1400" b="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76807" name="Rectangle 6"/>
          <p:cNvSpPr>
            <a:spLocks noChangeArrowheads="1"/>
          </p:cNvSpPr>
          <p:nvPr/>
        </p:nvSpPr>
        <p:spPr bwMode="auto">
          <a:xfrm>
            <a:off x="1536095" y="4186277"/>
            <a:ext cx="5875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 dirty="0">
                <a:solidFill>
                  <a:schemeClr val="tx1"/>
                </a:solidFill>
                <a:ea typeface="SimSun" panose="02010600030101010101" pitchFamily="2" charset="-122"/>
              </a:rPr>
              <a:t>All Community members (including but not limited to):</a:t>
            </a:r>
          </a:p>
        </p:txBody>
      </p:sp>
      <p:sp>
        <p:nvSpPr>
          <p:cNvPr id="76808" name="Rectangle 6"/>
          <p:cNvSpPr>
            <a:spLocks noChangeArrowheads="1"/>
          </p:cNvSpPr>
          <p:nvPr/>
        </p:nvSpPr>
        <p:spPr bwMode="auto">
          <a:xfrm>
            <a:off x="509154" y="4426813"/>
            <a:ext cx="86500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Paul Rodman, Kumar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Sanghvi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Wojciech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 A.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Koszek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Yahsar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Ganjali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Martin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Labrecque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Jeff Shafer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Eric Keller, Tatsuya 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Yabe, Bilal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Anwer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Yashar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Ganjali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Martin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Labrecque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Lisa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Donatini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Sergio Lopez-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B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uedo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, Andreas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Fiessler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Robert Soule, Pietro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Bressana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Yuta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Tokusashi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76809" name="Rectangle 6"/>
          <p:cNvSpPr>
            <a:spLocks noChangeArrowheads="1"/>
          </p:cNvSpPr>
          <p:nvPr/>
        </p:nvSpPr>
        <p:spPr bwMode="auto">
          <a:xfrm>
            <a:off x="304800" y="5809641"/>
            <a:ext cx="861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Patrick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Lysaght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Kees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Vissers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Michaela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Blott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</a:t>
            </a:r>
            <a:r>
              <a:rPr lang="en-US" altLang="zh-CN" sz="1400" b="0" dirty="0" err="1">
                <a:solidFill>
                  <a:schemeClr val="tx1"/>
                </a:solidFill>
                <a:ea typeface="SimSun" panose="02010600030101010101" pitchFamily="2" charset="-122"/>
              </a:rPr>
              <a:t>Shep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 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Siegel,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Cathal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 McCabe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b="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79741" y="5256926"/>
            <a:ext cx="71763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4320" rIns="274320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Steve Wang, Erik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Cengar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 Michael Alexander, 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Sam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Bobrowicz</a:t>
            </a:r>
            <a:r>
              <a:rPr lang="en-US" altLang="zh-CN" sz="1400" b="0" dirty="0">
                <a:solidFill>
                  <a:schemeClr val="tx1"/>
                </a:solidFill>
                <a:ea typeface="SimSun" panose="02010600030101010101" pitchFamily="2" charset="-122"/>
              </a:rPr>
              <a:t>, Garrett </a:t>
            </a:r>
            <a:r>
              <a:rPr lang="en-US" altLang="zh-CN" sz="1400" b="0" dirty="0" err="1" smtClean="0">
                <a:solidFill>
                  <a:schemeClr val="tx1"/>
                </a:solidFill>
                <a:ea typeface="SimSun" panose="02010600030101010101" pitchFamily="2" charset="-122"/>
              </a:rPr>
              <a:t>Aufdemberg</a:t>
            </a: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b="0" dirty="0" smtClean="0">
                <a:solidFill>
                  <a:schemeClr val="tx1"/>
                </a:solidFill>
                <a:ea typeface="SimSun" panose="02010600030101010101" pitchFamily="2" charset="-122"/>
              </a:rPr>
              <a:t>Patrick Kane, Tom Weldon</a:t>
            </a:r>
            <a:endParaRPr lang="en-US" altLang="zh-CN" sz="1400" b="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GB" altLang="en-US" dirty="0" smtClean="0"/>
              <a:t> 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749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45210" y="228600"/>
            <a:ext cx="8698790" cy="513188"/>
          </a:xfrm>
        </p:spPr>
        <p:txBody>
          <a:bodyPr/>
          <a:lstStyle/>
          <a:p>
            <a:pPr algn="ctr"/>
            <a:r>
              <a:rPr lang="en-US" altLang="en-US" dirty="0">
                <a:ea typeface="SimSun" panose="02010600030101010101" pitchFamily="2" charset="-122"/>
              </a:rPr>
              <a:t>Acknowledgements</a:t>
            </a:r>
            <a:r>
              <a:rPr lang="en-US" altLang="en-US" sz="2800" dirty="0" smtClean="0">
                <a:latin typeface="Calibri" panose="020F0502020204030204" pitchFamily="34" charset="0"/>
              </a:rPr>
              <a:t> (II)</a:t>
            </a:r>
          </a:p>
        </p:txBody>
      </p:sp>
      <p:pic>
        <p:nvPicPr>
          <p:cNvPr id="78853" name="Picture 5" descr="Xilinx_Logo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63" y="1051291"/>
            <a:ext cx="2979694" cy="88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3" descr="Cambridge_University_of_Cambri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64" y="1205281"/>
            <a:ext cx="2726055" cy="57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6" descr="http://upload.wikimedia.org/wikipedia/en/thumb/3/34/Stanford_University_seal.svg/200px-Stanford_University_sea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65" y="972510"/>
            <a:ext cx="1098544" cy="109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6" name="Picture 2" descr="http://algo-logic.com/images/algoLogic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087" y="6027697"/>
            <a:ext cx="2325035" cy="20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7" name="Picture 4" descr="http://www.bluespec.com/images/AtomicRulesLogo2008092604_0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63" y="5004439"/>
            <a:ext cx="1037273" cy="56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8" name="Picture 8" descr="http://math.arizona.edu/~cemela/images/sm_nsf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41" y="2071054"/>
            <a:ext cx="1111568" cy="1111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9" name="Picture 10" descr="http://insanetek.com/images/news/micron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50" y="3445722"/>
            <a:ext cx="1921159" cy="5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0" name="Picture 12" descr="http://fie-conference.org/fie2008/Images/CY_CA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870" y="3500997"/>
            <a:ext cx="1518591" cy="62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http://www.trenz-electronic.de/fileadmin/content/PIC/Hersteller-Logos/DigilentInc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758" y="3583383"/>
            <a:ext cx="2370185" cy="5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www.epsrc.ac.uk/SiteCollectionImages/epsrc-logos/master-hire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61" y="2395710"/>
            <a:ext cx="1639849" cy="95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iTech Global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39"/>
          <a:stretch/>
        </p:blipFill>
        <p:spPr bwMode="auto">
          <a:xfrm>
            <a:off x="7216952" y="5004439"/>
            <a:ext cx="1436867" cy="52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https://encrypted-tbn2.gstatic.com/images?q=tbn:ANd9GcRcmuAno3uyWMII3F4amt_-8guxbFm_421WVh20en54FAacqOp2zQ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6" t="11924" r="5507"/>
          <a:stretch/>
        </p:blipFill>
        <p:spPr bwMode="auto">
          <a:xfrm>
            <a:off x="627998" y="4877839"/>
            <a:ext cx="1527762" cy="9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https://encrypted-tbn3.gstatic.com/images?q=tbn:ANd9GcSlqvAmjDlSgPVgW7Jl0S2j60tKP6j8fYauLPX_mTKYZvBawvH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19" y="5144583"/>
            <a:ext cx="1682686" cy="65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1.wikia.nocookie.net/logopedia/images/d/d1/Huawei.png/revision/latest/scale-to-width-down/478?cb=2012082711402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74" y="5428434"/>
            <a:ext cx="874631" cy="8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C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07" y="5889850"/>
            <a:ext cx="2261279" cy="4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226805"/>
            <a:ext cx="1257924" cy="742175"/>
          </a:xfrm>
          <a:prstGeom prst="rect">
            <a:avLst/>
          </a:prstGeom>
        </p:spPr>
      </p:pic>
      <p:pic>
        <p:nvPicPr>
          <p:cNvPr id="4098" name="Picture 2" descr="http://www.newtontrust.cam.ac.uk/images/INTwordappl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24" y="4156795"/>
            <a:ext cx="859481" cy="8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-76200"/>
            <a:ext cx="0" cy="0"/>
          </a:xfrm>
        </p:spPr>
        <p:txBody>
          <a:bodyPr/>
          <a:lstStyle/>
          <a:p>
            <a:r>
              <a:rPr lang="en-GB" altLang="en-US" dirty="0" smtClean="0"/>
              <a:t> </a:t>
            </a:r>
            <a:endParaRPr lang="en-GB" altLang="en-US" dirty="0"/>
          </a:p>
        </p:txBody>
      </p:sp>
      <p:pic>
        <p:nvPicPr>
          <p:cNvPr id="21" name="Picture 2" descr="SSICLOPS_clou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23" y="4153008"/>
            <a:ext cx="1082437" cy="74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title"/>
          </p:nvPr>
        </p:nvSpPr>
        <p:spPr>
          <a:xfrm>
            <a:off x="948776" y="221961"/>
            <a:ext cx="7707862" cy="650699"/>
          </a:xfrm>
        </p:spPr>
        <p:txBody>
          <a:bodyPr/>
          <a:lstStyle/>
          <a:p>
            <a:r>
              <a:rPr lang="en-US" altLang="zh-CN" sz="3200" dirty="0" smtClean="0">
                <a:ea typeface="SimSun" panose="02010600030101010101" pitchFamily="2" charset="-122"/>
              </a:rPr>
              <a:t>Tools + Reference Designs</a:t>
            </a:r>
            <a:endParaRPr lang="en-US" altLang="zh-CN" sz="1600" dirty="0" smtClean="0">
              <a:ea typeface="SimSun" panose="02010600030101010101" pitchFamily="2" charset="-122"/>
            </a:endParaRPr>
          </a:p>
        </p:txBody>
      </p:sp>
      <p:sp>
        <p:nvSpPr>
          <p:cNvPr id="14340" name="TextBox 33"/>
          <p:cNvSpPr txBox="1">
            <a:spLocks noChangeArrowheads="1"/>
          </p:cNvSpPr>
          <p:nvPr/>
        </p:nvSpPr>
        <p:spPr bwMode="auto">
          <a:xfrm>
            <a:off x="1414463" y="1717675"/>
            <a:ext cx="185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buChar char="•"/>
              <a:defRPr sz="3000" b="1">
                <a:solidFill>
                  <a:srgbClr val="00206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har char="•"/>
              <a:defRPr sz="2400">
                <a:solidFill>
                  <a:srgbClr val="008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rgbClr val="99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200">
              <a:solidFill>
                <a:srgbClr val="008000"/>
              </a:solidFill>
            </a:endParaRPr>
          </a:p>
        </p:txBody>
      </p:sp>
      <p:sp>
        <p:nvSpPr>
          <p:cNvPr id="5" name="Content Placeholder 35"/>
          <p:cNvSpPr>
            <a:spLocks noGrp="1"/>
          </p:cNvSpPr>
          <p:nvPr>
            <p:ph idx="4294967295"/>
          </p:nvPr>
        </p:nvSpPr>
        <p:spPr>
          <a:xfrm>
            <a:off x="573607" y="1154332"/>
            <a:ext cx="8458200" cy="5105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sz="2400" b="0" dirty="0" smtClean="0">
                <a:ea typeface="+mn-ea"/>
                <a:cs typeface="+mn-cs"/>
              </a:rPr>
              <a:t>Tools: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Compile designs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Verify designs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Interact with hardware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endParaRPr lang="en-US" sz="2400" b="0" dirty="0" smtClean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sz="2400" b="0" dirty="0" smtClean="0">
                <a:ea typeface="+mn-ea"/>
                <a:cs typeface="+mn-cs"/>
              </a:rPr>
              <a:t>Reference designs: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Router (HW)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Switch (HW)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Network Interface Card (HW)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Router Kit (SW)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0" dirty="0" smtClean="0">
                <a:ea typeface="+mn-ea"/>
                <a:cs typeface="+mn-cs"/>
              </a:rPr>
              <a:t>SCONE (SW)</a:t>
            </a:r>
          </a:p>
        </p:txBody>
      </p:sp>
    </p:spTree>
    <p:extLst>
      <p:ext uri="{BB962C8B-B14F-4D97-AF65-F5344CB8AC3E}">
        <p14:creationId xmlns:p14="http://schemas.microsoft.com/office/powerpoint/2010/main" val="6014387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1"/>
</p:tagLst>
</file>

<file path=ppt/theme/theme1.xml><?xml version="1.0" encoding="utf-8"?>
<a:theme xmlns:a="http://schemas.openxmlformats.org/drawingml/2006/main" name="P4-NetFPGA_Cam_Summit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P4-NetFPGA_Cam_Summit.pot</Template>
  <TotalTime>58040</TotalTime>
  <Words>4250</Words>
  <Application>Microsoft Macintosh PowerPoint</Application>
  <PresentationFormat>On-screen Show (4:3)</PresentationFormat>
  <Paragraphs>1043</Paragraphs>
  <Slides>89</Slides>
  <Notes>31</Notes>
  <HiddenSlides>1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P4-NetFPGA_Cam_Summit</vt:lpstr>
      <vt:lpstr>SU_Template_TopBar</vt:lpstr>
      <vt:lpstr>CorelDRAW</vt:lpstr>
      <vt:lpstr>PowerPoint Presentation</vt:lpstr>
      <vt:lpstr>Outline </vt:lpstr>
      <vt:lpstr>Overview</vt:lpstr>
      <vt:lpstr>PowerPoint Presentation</vt:lpstr>
      <vt:lpstr>NetFPGA = Networked FPGA</vt:lpstr>
      <vt:lpstr>PowerPoint Presentation</vt:lpstr>
      <vt:lpstr>NetFPGA consists of…</vt:lpstr>
      <vt:lpstr>NetFPGA board</vt:lpstr>
      <vt:lpstr>Tools + Reference Designs</vt:lpstr>
      <vt:lpstr>Community</vt:lpstr>
      <vt:lpstr>International Community</vt:lpstr>
      <vt:lpstr>NetFPGA’s Defining Characteristics</vt:lpstr>
      <vt:lpstr>Test-Driven Design</vt:lpstr>
      <vt:lpstr>Who, How, Why</vt:lpstr>
      <vt:lpstr>PowerPoint Presentation</vt:lpstr>
      <vt:lpstr>NetFPGA-SUME</vt:lpstr>
      <vt:lpstr>NetFPGA-SUME</vt:lpstr>
      <vt:lpstr>Xilinx Virtex 7 690T</vt:lpstr>
      <vt:lpstr>Memory Interfaces</vt:lpstr>
      <vt:lpstr>Host Interface</vt:lpstr>
      <vt:lpstr>Front Panel Ports</vt:lpstr>
      <vt:lpstr>Expansion Interfaces</vt:lpstr>
      <vt:lpstr>Storage</vt:lpstr>
      <vt:lpstr>Beyond Hardware</vt:lpstr>
      <vt:lpstr>PowerPoint Presentation</vt:lpstr>
      <vt:lpstr>Integrated Circuit Technology</vt:lpstr>
      <vt:lpstr>PowerPoint Presentation</vt:lpstr>
      <vt:lpstr>PowerPoint Presentation</vt:lpstr>
      <vt:lpstr>Reference Switch Pipeline</vt:lpstr>
      <vt:lpstr>Full System Components</vt:lpstr>
      <vt:lpstr>Life of a Packet through the Hardware</vt:lpstr>
      <vt:lpstr>10GE Rx Queue</vt:lpstr>
      <vt:lpstr>10GE Rx Queue</vt:lpstr>
      <vt:lpstr>Input Arbiter</vt:lpstr>
      <vt:lpstr>Output Port Lookup</vt:lpstr>
      <vt:lpstr>Output Queues</vt:lpstr>
      <vt:lpstr>10GE Port Tx</vt:lpstr>
      <vt:lpstr>MAC Tx Queue</vt:lpstr>
      <vt:lpstr>NetFPGA-Host Interaction</vt:lpstr>
      <vt:lpstr>NetFPGA-Host Interaction</vt:lpstr>
      <vt:lpstr>NetFPGA-Host Interaction</vt:lpstr>
      <vt:lpstr>NetFPGA-Host Interaction</vt:lpstr>
      <vt:lpstr>NetFPGA-Host Interaction</vt:lpstr>
      <vt:lpstr>P4-&gt;NetFPGA Workflow Overview</vt:lpstr>
      <vt:lpstr>General Process for Programming a P4 Target</vt:lpstr>
      <vt:lpstr>P4-&gt;NetFPGA Compilation Overview</vt:lpstr>
      <vt:lpstr>SimpleSumeSwitch Architecture Model for SUME Target</vt:lpstr>
      <vt:lpstr>Metadata in SimpleSumeSwitch Architecture</vt:lpstr>
      <vt:lpstr>SimpleSumeSwitch vs. V1 Model</vt:lpstr>
      <vt:lpstr>Overall P4 Program Structure</vt:lpstr>
      <vt:lpstr>Externs</vt:lpstr>
      <vt:lpstr>P4-&gt;NetFPGA Extern Function Library</vt:lpstr>
      <vt:lpstr>Using Atom Externs in P4 – Resetting Counter </vt:lpstr>
      <vt:lpstr>Using Atom Externs in P4 – Resetting Counter </vt:lpstr>
      <vt:lpstr>P4-NetFPGA Workflow</vt:lpstr>
      <vt:lpstr>Directory Structure of $SUME_FOLDER</vt:lpstr>
      <vt:lpstr>Directory Structure of $SUME_SDNET</vt:lpstr>
      <vt:lpstr>Directory Structure of $P4_PROJECT_DIR</vt:lpstr>
      <vt:lpstr>API &amp; Interactive CLI Tool Generation</vt:lpstr>
      <vt:lpstr>Debugging P4 Programs</vt:lpstr>
      <vt:lpstr>What can you do in 2.5 days?</vt:lpstr>
      <vt:lpstr>Get the Tools!</vt:lpstr>
      <vt:lpstr>Today’s Development Process</vt:lpstr>
      <vt:lpstr>Tutorial Assignments</vt:lpstr>
      <vt:lpstr>Tutorial Assignments</vt:lpstr>
      <vt:lpstr>Assignment 1: Switch as a Calculator</vt:lpstr>
      <vt:lpstr>Switch as Calculator</vt:lpstr>
      <vt:lpstr>Switch as Calculator</vt:lpstr>
      <vt:lpstr>Switch as Calculator</vt:lpstr>
      <vt:lpstr>Switch as Calculator</vt:lpstr>
      <vt:lpstr>Switch Calc Operations</vt:lpstr>
      <vt:lpstr>Assignment 2: TCP Monitor</vt:lpstr>
      <vt:lpstr>TCP Monitor</vt:lpstr>
      <vt:lpstr>PowerPoint Presentation</vt:lpstr>
      <vt:lpstr>PowerPoint Presentation</vt:lpstr>
      <vt:lpstr>PowerPoint Presentation</vt:lpstr>
      <vt:lpstr>Assignment 3: In-band Network Telemetry (INT)</vt:lpstr>
      <vt:lpstr>In-band Network Telemetry (INT)</vt:lpstr>
      <vt:lpstr>In-band Network Telemetry (INT)</vt:lpstr>
      <vt:lpstr>In-band Network Telemetry (INT)</vt:lpstr>
      <vt:lpstr>Additional Details</vt:lpstr>
      <vt:lpstr>API</vt:lpstr>
      <vt:lpstr>Implementing Extern Functions</vt:lpstr>
      <vt:lpstr>Debugging SDNet Simulation</vt:lpstr>
      <vt:lpstr>Debugging SDNet Simulation</vt:lpstr>
      <vt:lpstr>Debugging SUME Simulation</vt:lpstr>
      <vt:lpstr>SDNet Module HDL Wrapper</vt:lpstr>
      <vt:lpstr>Acknowledgments (I)</vt:lpstr>
      <vt:lpstr>Acknowledgements (II)</vt:lpstr>
    </vt:vector>
  </TitlesOfParts>
  <Company>Stanford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P4-NetFPGA</dc:title>
  <dc:creator>gjb@xilinx.com;Stephen Ibanez</dc:creator>
  <cp:keywords>No Markings</cp:keywords>
  <dc:description>2012 PowerPoint template redesign</dc:description>
  <cp:lastModifiedBy>Stephen Ibanez</cp:lastModifiedBy>
  <cp:revision>605</cp:revision>
  <dcterms:created xsi:type="dcterms:W3CDTF">2012-12-05T23:46:21Z</dcterms:created>
  <dcterms:modified xsi:type="dcterms:W3CDTF">2017-08-25T17:13:51Z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670914cc-e7df-4af5-ac38-be6ae21c8a74</vt:lpwstr>
  </property>
  <property fmtid="{D5CDD505-2E9C-101B-9397-08002B2CF9AE}" pid="3" name="XilinxClassification">
    <vt:lpwstr>No Markings</vt:lpwstr>
  </property>
</Properties>
</file>